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3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8"/>
  </p:notesMasterIdLst>
  <p:handoutMasterIdLst>
    <p:handoutMasterId r:id="rId39"/>
  </p:handoutMasterIdLst>
  <p:sldIdLst>
    <p:sldId id="256" r:id="rId4"/>
    <p:sldId id="257" r:id="rId5"/>
    <p:sldId id="258" r:id="rId6"/>
    <p:sldId id="260" r:id="rId7"/>
    <p:sldId id="262" r:id="rId8"/>
    <p:sldId id="264" r:id="rId9"/>
    <p:sldId id="266" r:id="rId10"/>
    <p:sldId id="268" r:id="rId11"/>
    <p:sldId id="270" r:id="rId12"/>
    <p:sldId id="272" r:id="rId13"/>
    <p:sldId id="274" r:id="rId14"/>
    <p:sldId id="300" r:id="rId15"/>
    <p:sldId id="276" r:id="rId16"/>
    <p:sldId id="277" r:id="rId17"/>
    <p:sldId id="278" r:id="rId18"/>
    <p:sldId id="301" r:id="rId19"/>
    <p:sldId id="280" r:id="rId20"/>
    <p:sldId id="282" r:id="rId21"/>
    <p:sldId id="284" r:id="rId22"/>
    <p:sldId id="307" r:id="rId23"/>
    <p:sldId id="308" r:id="rId24"/>
    <p:sldId id="286" r:id="rId25"/>
    <p:sldId id="302" r:id="rId26"/>
    <p:sldId id="288" r:id="rId27"/>
    <p:sldId id="290" r:id="rId28"/>
    <p:sldId id="292" r:id="rId29"/>
    <p:sldId id="294" r:id="rId30"/>
    <p:sldId id="296" r:id="rId31"/>
    <p:sldId id="298" r:id="rId32"/>
    <p:sldId id="304" r:id="rId33"/>
    <p:sldId id="303" r:id="rId34"/>
    <p:sldId id="305" r:id="rId35"/>
    <p:sldId id="306" r:id="rId36"/>
    <p:sldId id="309" r:id="rId37"/>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82431" autoAdjust="0"/>
  </p:normalViewPr>
  <p:slideViewPr>
    <p:cSldViewPr snapToGrid="0" snapToObjects="1">
      <p:cViewPr varScale="1">
        <p:scale>
          <a:sx n="62" d="100"/>
          <a:sy n="62" d="100"/>
        </p:scale>
        <p:origin x="756" y="54"/>
      </p:cViewPr>
      <p:guideLst>
        <p:guide orient="horz" pos="676"/>
        <p:guide pos="566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80" d="100"/>
          <a:sy n="80" d="100"/>
        </p:scale>
        <p:origin x="-3942" y="-29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8326514340719971E-2"/>
          <c:y val="2.149863535732445E-2"/>
          <c:w val="0.64425068982832256"/>
          <c:h val="0.87263205577406544"/>
        </c:manualLayout>
      </c:layout>
      <c:lineChart>
        <c:grouping val="standard"/>
        <c:varyColors val="0"/>
        <c:ser>
          <c:idx val="0"/>
          <c:order val="0"/>
          <c:tx>
            <c:v>M as % of MASS</c:v>
          </c:tx>
          <c:marker>
            <c:symbol val="none"/>
          </c:marker>
          <c:cat>
            <c:strRef>
              <c:f>Sheet1!$A$2:$A$5</c:f>
              <c:strCache>
                <c:ptCount val="4"/>
                <c:pt idx="0">
                  <c:v>87-88</c:v>
                </c:pt>
                <c:pt idx="1">
                  <c:v>95-96</c:v>
                </c:pt>
                <c:pt idx="2">
                  <c:v>05-06</c:v>
                </c:pt>
                <c:pt idx="3">
                  <c:v>15-16</c:v>
                </c:pt>
              </c:strCache>
            </c:strRef>
          </c:cat>
          <c:val>
            <c:numRef>
              <c:f>Sheet1!$AB$2:$AB$5</c:f>
              <c:numCache>
                <c:formatCode>General</c:formatCode>
                <c:ptCount val="4"/>
                <c:pt idx="0">
                  <c:v>90</c:v>
                </c:pt>
                <c:pt idx="1">
                  <c:v>83</c:v>
                </c:pt>
                <c:pt idx="2">
                  <c:v>64</c:v>
                </c:pt>
                <c:pt idx="3">
                  <c:v>54</c:v>
                </c:pt>
              </c:numCache>
            </c:numRef>
          </c:val>
          <c:smooth val="0"/>
          <c:extLst xmlns:c16r2="http://schemas.microsoft.com/office/drawing/2015/06/chart">
            <c:ext xmlns:c16="http://schemas.microsoft.com/office/drawing/2014/chart" uri="{C3380CC4-5D6E-409C-BE32-E72D297353CC}">
              <c16:uniqueId val="{00000000-AC30-4083-B532-8DB645AA9F8A}"/>
            </c:ext>
          </c:extLst>
        </c:ser>
        <c:ser>
          <c:idx val="1"/>
          <c:order val="1"/>
          <c:tx>
            <c:v>M as % of Supts</c:v>
          </c:tx>
          <c:marker>
            <c:symbol val="none"/>
          </c:marker>
          <c:val>
            <c:numRef>
              <c:f>Sheet1!$S$2:$S$5</c:f>
              <c:numCache>
                <c:formatCode>General</c:formatCode>
                <c:ptCount val="4"/>
                <c:pt idx="0">
                  <c:v>96</c:v>
                </c:pt>
                <c:pt idx="1">
                  <c:v>93</c:v>
                </c:pt>
                <c:pt idx="2">
                  <c:v>81</c:v>
                </c:pt>
                <c:pt idx="3">
                  <c:v>62</c:v>
                </c:pt>
              </c:numCache>
            </c:numRef>
          </c:val>
          <c:smooth val="0"/>
          <c:extLst xmlns:c16r2="http://schemas.microsoft.com/office/drawing/2015/06/chart">
            <c:ext xmlns:c16="http://schemas.microsoft.com/office/drawing/2014/chart" uri="{C3380CC4-5D6E-409C-BE32-E72D297353CC}">
              <c16:uniqueId val="{00000001-AC30-4083-B532-8DB645AA9F8A}"/>
            </c:ext>
          </c:extLst>
        </c:ser>
        <c:ser>
          <c:idx val="2"/>
          <c:order val="2"/>
          <c:tx>
            <c:v>M as % of Asst Supts</c:v>
          </c:tx>
          <c:marker>
            <c:symbol val="none"/>
          </c:marker>
          <c:val>
            <c:numRef>
              <c:f>Sheet1!$W$2:$W$5</c:f>
              <c:numCache>
                <c:formatCode>General</c:formatCode>
                <c:ptCount val="4"/>
                <c:pt idx="0">
                  <c:v>83</c:v>
                </c:pt>
                <c:pt idx="1">
                  <c:v>73</c:v>
                </c:pt>
                <c:pt idx="2">
                  <c:v>53</c:v>
                </c:pt>
                <c:pt idx="3">
                  <c:v>50</c:v>
                </c:pt>
              </c:numCache>
            </c:numRef>
          </c:val>
          <c:smooth val="0"/>
          <c:extLst xmlns:c16r2="http://schemas.microsoft.com/office/drawing/2015/06/chart">
            <c:ext xmlns:c16="http://schemas.microsoft.com/office/drawing/2014/chart" uri="{C3380CC4-5D6E-409C-BE32-E72D297353CC}">
              <c16:uniqueId val="{00000002-AC30-4083-B532-8DB645AA9F8A}"/>
            </c:ext>
          </c:extLst>
        </c:ser>
        <c:dLbls>
          <c:showLegendKey val="0"/>
          <c:showVal val="0"/>
          <c:showCatName val="0"/>
          <c:showSerName val="0"/>
          <c:showPercent val="0"/>
          <c:showBubbleSize val="0"/>
        </c:dLbls>
        <c:marker val="1"/>
        <c:smooth val="0"/>
        <c:axId val="36533760"/>
        <c:axId val="36535296"/>
      </c:lineChart>
      <c:catAx>
        <c:axId val="36533760"/>
        <c:scaling>
          <c:orientation val="minMax"/>
        </c:scaling>
        <c:delete val="0"/>
        <c:axPos val="b"/>
        <c:numFmt formatCode="General" sourceLinked="0"/>
        <c:majorTickMark val="out"/>
        <c:minorTickMark val="none"/>
        <c:tickLblPos val="nextTo"/>
        <c:crossAx val="36535296"/>
        <c:crosses val="autoZero"/>
        <c:auto val="1"/>
        <c:lblAlgn val="ctr"/>
        <c:lblOffset val="100"/>
        <c:noMultiLvlLbl val="0"/>
      </c:catAx>
      <c:valAx>
        <c:axId val="36535296"/>
        <c:scaling>
          <c:orientation val="minMax"/>
          <c:max val="100"/>
        </c:scaling>
        <c:delete val="0"/>
        <c:axPos val="l"/>
        <c:majorGridlines/>
        <c:numFmt formatCode="General" sourceLinked="1"/>
        <c:majorTickMark val="out"/>
        <c:minorTickMark val="none"/>
        <c:tickLblPos val="nextTo"/>
        <c:crossAx val="36533760"/>
        <c:crosses val="autoZero"/>
        <c:crossBetween val="between"/>
        <c:majorUnit val="10"/>
      </c:valAx>
    </c:plotArea>
    <c:legend>
      <c:legendPos val="r"/>
      <c:layout>
        <c:manualLayout>
          <c:xMode val="edge"/>
          <c:yMode val="edge"/>
          <c:x val="0.73021791838183259"/>
          <c:y val="0.31284755808157233"/>
          <c:w val="0.24993627812877861"/>
          <c:h val="0.38135070637144858"/>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v>F as % of Metro MASS</c:v>
          </c:tx>
          <c:marker>
            <c:symbol val="none"/>
          </c:marker>
          <c:cat>
            <c:strRef>
              <c:f>Sheet1!$A$8:$A$11</c:f>
              <c:strCache>
                <c:ptCount val="4"/>
                <c:pt idx="0">
                  <c:v>87-88</c:v>
                </c:pt>
                <c:pt idx="1">
                  <c:v>95-96</c:v>
                </c:pt>
                <c:pt idx="2">
                  <c:v>05-06</c:v>
                </c:pt>
                <c:pt idx="3">
                  <c:v>15-16</c:v>
                </c:pt>
              </c:strCache>
            </c:strRef>
          </c:cat>
          <c:val>
            <c:numRef>
              <c:f>Sheet1!$J$8:$J$11</c:f>
              <c:numCache>
                <c:formatCode>General</c:formatCode>
                <c:ptCount val="4"/>
                <c:pt idx="0">
                  <c:v>21</c:v>
                </c:pt>
                <c:pt idx="1">
                  <c:v>20</c:v>
                </c:pt>
                <c:pt idx="2">
                  <c:v>52</c:v>
                </c:pt>
                <c:pt idx="3">
                  <c:v>50</c:v>
                </c:pt>
              </c:numCache>
            </c:numRef>
          </c:val>
          <c:smooth val="0"/>
          <c:extLst xmlns:c16r2="http://schemas.microsoft.com/office/drawing/2015/06/chart">
            <c:ext xmlns:c16="http://schemas.microsoft.com/office/drawing/2014/chart" uri="{C3380CC4-5D6E-409C-BE32-E72D297353CC}">
              <c16:uniqueId val="{00000000-1A6A-4583-A295-E2BF22909DEC}"/>
            </c:ext>
          </c:extLst>
        </c:ser>
        <c:ser>
          <c:idx val="1"/>
          <c:order val="1"/>
          <c:tx>
            <c:v>F as % of Metro  Supts</c:v>
          </c:tx>
          <c:marker>
            <c:symbol val="none"/>
          </c:marker>
          <c:cat>
            <c:strRef>
              <c:f>Sheet1!$A$8:$A$11</c:f>
              <c:strCache>
                <c:ptCount val="4"/>
                <c:pt idx="0">
                  <c:v>87-88</c:v>
                </c:pt>
                <c:pt idx="1">
                  <c:v>95-96</c:v>
                </c:pt>
                <c:pt idx="2">
                  <c:v>05-06</c:v>
                </c:pt>
                <c:pt idx="3">
                  <c:v>15-16</c:v>
                </c:pt>
              </c:strCache>
            </c:strRef>
          </c:cat>
          <c:val>
            <c:numRef>
              <c:f>Sheet1!$E$2:$E$5</c:f>
              <c:numCache>
                <c:formatCode>General</c:formatCode>
                <c:ptCount val="4"/>
                <c:pt idx="0">
                  <c:v>10</c:v>
                </c:pt>
                <c:pt idx="1">
                  <c:v>0</c:v>
                </c:pt>
                <c:pt idx="2">
                  <c:v>17</c:v>
                </c:pt>
                <c:pt idx="3">
                  <c:v>17</c:v>
                </c:pt>
              </c:numCache>
            </c:numRef>
          </c:val>
          <c:smooth val="0"/>
          <c:extLst xmlns:c16r2="http://schemas.microsoft.com/office/drawing/2015/06/chart">
            <c:ext xmlns:c16="http://schemas.microsoft.com/office/drawing/2014/chart" uri="{C3380CC4-5D6E-409C-BE32-E72D297353CC}">
              <c16:uniqueId val="{00000001-1A6A-4583-A295-E2BF22909DEC}"/>
            </c:ext>
          </c:extLst>
        </c:ser>
        <c:ser>
          <c:idx val="2"/>
          <c:order val="2"/>
          <c:tx>
            <c:v>F as % of Metro Asst Supts</c:v>
          </c:tx>
          <c:marker>
            <c:symbol val="none"/>
          </c:marker>
          <c:cat>
            <c:strRef>
              <c:f>Sheet1!$A$8:$A$11</c:f>
              <c:strCache>
                <c:ptCount val="4"/>
                <c:pt idx="0">
                  <c:v>87-88</c:v>
                </c:pt>
                <c:pt idx="1">
                  <c:v>95-96</c:v>
                </c:pt>
                <c:pt idx="2">
                  <c:v>05-06</c:v>
                </c:pt>
                <c:pt idx="3">
                  <c:v>15-16</c:v>
                </c:pt>
              </c:strCache>
            </c:strRef>
          </c:cat>
          <c:val>
            <c:numRef>
              <c:f>Sheet1!$M$2:$M$5</c:f>
              <c:numCache>
                <c:formatCode>General</c:formatCode>
                <c:ptCount val="4"/>
                <c:pt idx="0">
                  <c:v>25</c:v>
                </c:pt>
                <c:pt idx="1">
                  <c:v>26</c:v>
                </c:pt>
                <c:pt idx="2">
                  <c:v>60</c:v>
                </c:pt>
                <c:pt idx="3">
                  <c:v>56</c:v>
                </c:pt>
              </c:numCache>
            </c:numRef>
          </c:val>
          <c:smooth val="0"/>
          <c:extLst xmlns:c16r2="http://schemas.microsoft.com/office/drawing/2015/06/chart">
            <c:ext xmlns:c16="http://schemas.microsoft.com/office/drawing/2014/chart" uri="{C3380CC4-5D6E-409C-BE32-E72D297353CC}">
              <c16:uniqueId val="{00000002-1A6A-4583-A295-E2BF22909DEC}"/>
            </c:ext>
          </c:extLst>
        </c:ser>
        <c:dLbls>
          <c:showLegendKey val="0"/>
          <c:showVal val="0"/>
          <c:showCatName val="0"/>
          <c:showSerName val="0"/>
          <c:showPercent val="0"/>
          <c:showBubbleSize val="0"/>
        </c:dLbls>
        <c:marker val="1"/>
        <c:smooth val="0"/>
        <c:axId val="37083392"/>
        <c:axId val="37085184"/>
      </c:lineChart>
      <c:catAx>
        <c:axId val="37083392"/>
        <c:scaling>
          <c:orientation val="minMax"/>
        </c:scaling>
        <c:delete val="0"/>
        <c:axPos val="b"/>
        <c:numFmt formatCode="General" sourceLinked="0"/>
        <c:majorTickMark val="out"/>
        <c:minorTickMark val="none"/>
        <c:tickLblPos val="nextTo"/>
        <c:crossAx val="37085184"/>
        <c:crosses val="autoZero"/>
        <c:auto val="1"/>
        <c:lblAlgn val="ctr"/>
        <c:lblOffset val="100"/>
        <c:noMultiLvlLbl val="0"/>
      </c:catAx>
      <c:valAx>
        <c:axId val="37085184"/>
        <c:scaling>
          <c:orientation val="minMax"/>
          <c:max val="100"/>
          <c:min val="0"/>
        </c:scaling>
        <c:delete val="0"/>
        <c:axPos val="l"/>
        <c:majorGridlines/>
        <c:numFmt formatCode="General" sourceLinked="1"/>
        <c:majorTickMark val="out"/>
        <c:minorTickMark val="none"/>
        <c:tickLblPos val="nextTo"/>
        <c:crossAx val="37083392"/>
        <c:crosses val="autoZero"/>
        <c:crossBetween val="between"/>
        <c:majorUnit val="10"/>
      </c:valAx>
    </c:plotArea>
    <c:legend>
      <c:legendPos val="r"/>
      <c:layout>
        <c:manualLayout>
          <c:xMode val="edge"/>
          <c:yMode val="edge"/>
          <c:x val="0.665715587364337"/>
          <c:y val="0.2078772234218221"/>
          <c:w val="0.3202864259943714"/>
          <c:h val="0.42981827300311204"/>
        </c:manualLayou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v>F as % of Rural Mass</c:v>
          </c:tx>
          <c:marker>
            <c:symbol val="none"/>
          </c:marker>
          <c:cat>
            <c:strRef>
              <c:f>Sheet1!$A$2:$A$5</c:f>
              <c:strCache>
                <c:ptCount val="4"/>
                <c:pt idx="0">
                  <c:v>87-88</c:v>
                </c:pt>
                <c:pt idx="1">
                  <c:v>95-96</c:v>
                </c:pt>
                <c:pt idx="2">
                  <c:v>05-06</c:v>
                </c:pt>
                <c:pt idx="3">
                  <c:v>15-16</c:v>
                </c:pt>
              </c:strCache>
            </c:strRef>
          </c:cat>
          <c:val>
            <c:numRef>
              <c:f>Sheet1!$N$8:$N$11</c:f>
              <c:numCache>
                <c:formatCode>General</c:formatCode>
                <c:ptCount val="4"/>
                <c:pt idx="0">
                  <c:v>3</c:v>
                </c:pt>
                <c:pt idx="1">
                  <c:v>15</c:v>
                </c:pt>
                <c:pt idx="2">
                  <c:v>28</c:v>
                </c:pt>
                <c:pt idx="3">
                  <c:v>44</c:v>
                </c:pt>
              </c:numCache>
            </c:numRef>
          </c:val>
          <c:smooth val="0"/>
          <c:extLst xmlns:c16r2="http://schemas.microsoft.com/office/drawing/2015/06/chart">
            <c:ext xmlns:c16="http://schemas.microsoft.com/office/drawing/2014/chart" uri="{C3380CC4-5D6E-409C-BE32-E72D297353CC}">
              <c16:uniqueId val="{00000000-89B3-4AA9-83CA-3AE1F48A044A}"/>
            </c:ext>
          </c:extLst>
        </c:ser>
        <c:ser>
          <c:idx val="1"/>
          <c:order val="1"/>
          <c:tx>
            <c:v>F as $ of Rural Supts</c:v>
          </c:tx>
          <c:marker>
            <c:symbol val="none"/>
          </c:marker>
          <c:cat>
            <c:strRef>
              <c:f>Sheet1!$A$2:$A$5</c:f>
              <c:strCache>
                <c:ptCount val="4"/>
                <c:pt idx="0">
                  <c:v>87-88</c:v>
                </c:pt>
                <c:pt idx="1">
                  <c:v>95-96</c:v>
                </c:pt>
                <c:pt idx="2">
                  <c:v>05-06</c:v>
                </c:pt>
                <c:pt idx="3">
                  <c:v>15-16</c:v>
                </c:pt>
              </c:strCache>
            </c:strRef>
          </c:cat>
          <c:val>
            <c:numRef>
              <c:f>Sheet1!$U$2:$U$5</c:f>
              <c:numCache>
                <c:formatCode>General</c:formatCode>
                <c:ptCount val="4"/>
                <c:pt idx="0">
                  <c:v>4</c:v>
                </c:pt>
                <c:pt idx="1">
                  <c:v>7</c:v>
                </c:pt>
                <c:pt idx="2">
                  <c:v>19</c:v>
                </c:pt>
                <c:pt idx="3">
                  <c:v>38</c:v>
                </c:pt>
              </c:numCache>
            </c:numRef>
          </c:val>
          <c:smooth val="0"/>
          <c:extLst xmlns:c16r2="http://schemas.microsoft.com/office/drawing/2015/06/chart">
            <c:ext xmlns:c16="http://schemas.microsoft.com/office/drawing/2014/chart" uri="{C3380CC4-5D6E-409C-BE32-E72D297353CC}">
              <c16:uniqueId val="{00000001-89B3-4AA9-83CA-3AE1F48A044A}"/>
            </c:ext>
          </c:extLst>
        </c:ser>
        <c:ser>
          <c:idx val="2"/>
          <c:order val="2"/>
          <c:tx>
            <c:v>F as % of Rural Asst Supts</c:v>
          </c:tx>
          <c:marker>
            <c:symbol val="none"/>
          </c:marker>
          <c:cat>
            <c:strRef>
              <c:f>Sheet1!$A$2:$A$5</c:f>
              <c:strCache>
                <c:ptCount val="4"/>
                <c:pt idx="0">
                  <c:v>87-88</c:v>
                </c:pt>
                <c:pt idx="1">
                  <c:v>95-96</c:v>
                </c:pt>
                <c:pt idx="2">
                  <c:v>05-06</c:v>
                </c:pt>
                <c:pt idx="3">
                  <c:v>15-16</c:v>
                </c:pt>
              </c:strCache>
            </c:strRef>
          </c:cat>
          <c:val>
            <c:numRef>
              <c:f>Sheet1!$Y$2:$Y$5</c:f>
              <c:numCache>
                <c:formatCode>General</c:formatCode>
                <c:ptCount val="4"/>
                <c:pt idx="0">
                  <c:v>17</c:v>
                </c:pt>
                <c:pt idx="1">
                  <c:v>27</c:v>
                </c:pt>
                <c:pt idx="2">
                  <c:v>47</c:v>
                </c:pt>
                <c:pt idx="3">
                  <c:v>50</c:v>
                </c:pt>
              </c:numCache>
            </c:numRef>
          </c:val>
          <c:smooth val="0"/>
          <c:extLst xmlns:c16r2="http://schemas.microsoft.com/office/drawing/2015/06/chart">
            <c:ext xmlns:c16="http://schemas.microsoft.com/office/drawing/2014/chart" uri="{C3380CC4-5D6E-409C-BE32-E72D297353CC}">
              <c16:uniqueId val="{00000002-89B3-4AA9-83CA-3AE1F48A044A}"/>
            </c:ext>
          </c:extLst>
        </c:ser>
        <c:dLbls>
          <c:showLegendKey val="0"/>
          <c:showVal val="0"/>
          <c:showCatName val="0"/>
          <c:showSerName val="0"/>
          <c:showPercent val="0"/>
          <c:showBubbleSize val="0"/>
        </c:dLbls>
        <c:marker val="1"/>
        <c:smooth val="0"/>
        <c:axId val="37014144"/>
        <c:axId val="37020032"/>
      </c:lineChart>
      <c:catAx>
        <c:axId val="37014144"/>
        <c:scaling>
          <c:orientation val="minMax"/>
        </c:scaling>
        <c:delete val="0"/>
        <c:axPos val="b"/>
        <c:numFmt formatCode="General" sourceLinked="0"/>
        <c:majorTickMark val="out"/>
        <c:minorTickMark val="none"/>
        <c:tickLblPos val="nextTo"/>
        <c:crossAx val="37020032"/>
        <c:crosses val="autoZero"/>
        <c:auto val="1"/>
        <c:lblAlgn val="ctr"/>
        <c:lblOffset val="100"/>
        <c:noMultiLvlLbl val="0"/>
      </c:catAx>
      <c:valAx>
        <c:axId val="37020032"/>
        <c:scaling>
          <c:orientation val="minMax"/>
          <c:max val="100"/>
          <c:min val="0"/>
        </c:scaling>
        <c:delete val="0"/>
        <c:axPos val="l"/>
        <c:majorGridlines/>
        <c:numFmt formatCode="General" sourceLinked="1"/>
        <c:majorTickMark val="out"/>
        <c:minorTickMark val="none"/>
        <c:tickLblPos val="nextTo"/>
        <c:crossAx val="37014144"/>
        <c:crosses val="autoZero"/>
        <c:crossBetween val="between"/>
        <c:majorUnit val="10"/>
        <c:minorUnit val="2"/>
      </c:valAx>
    </c:plotArea>
    <c:legend>
      <c:legendPos val="r"/>
      <c:layout>
        <c:manualLayout>
          <c:xMode val="edge"/>
          <c:yMode val="edge"/>
          <c:x val="0.68471083410631561"/>
          <c:y val="0.23341710203507665"/>
          <c:w val="0.29932316300346079"/>
          <c:h val="0.41324197125866663"/>
        </c:manualLayou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1350545-E260-4F41-A803-5BF85CFE96EA}" type="datetimeFigureOut">
              <a:rPr lang="en-US" smtClean="0"/>
              <a:t>5/30/2017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8FCAFC9-2F5E-7849-9A3C-3E3602566C83}" type="datetimeFigureOut">
              <a:rPr lang="en-US" smtClean="0"/>
              <a:t>5/30/2017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Michele:</a:t>
            </a:r>
          </a:p>
          <a:p>
            <a:endParaRPr lang="en-CA" dirty="0" smtClean="0"/>
          </a:p>
          <a:p>
            <a:r>
              <a:rPr lang="en-CA" baseline="0" dirty="0" smtClean="0"/>
              <a:t>The  MASS Public Relations, Membership Services and Policy Committee has traditionally collected salaries and benefits of members in the regions and made them available to members.</a:t>
            </a:r>
          </a:p>
          <a:p>
            <a:endParaRPr lang="en-CA" baseline="0" dirty="0" smtClean="0"/>
          </a:p>
          <a:p>
            <a:r>
              <a:rPr lang="en-CA" baseline="0" dirty="0" smtClean="0"/>
              <a:t>We didn’t always get all members information and sometimes the information was quite out of date.</a:t>
            </a:r>
          </a:p>
          <a:p>
            <a:endParaRPr lang="en-CA" baseline="0" dirty="0" smtClean="0"/>
          </a:p>
          <a:p>
            <a:r>
              <a:rPr lang="en-CA" baseline="0" dirty="0" smtClean="0"/>
              <a:t>The committee decided to survey to collect more current information.</a:t>
            </a:r>
          </a:p>
          <a:p>
            <a:endParaRPr lang="en-CA" baseline="0" dirty="0" smtClean="0"/>
          </a:p>
          <a:p>
            <a:r>
              <a:rPr lang="en-CA" baseline="0" dirty="0" smtClean="0"/>
              <a:t> It was important that we</a:t>
            </a:r>
            <a:r>
              <a:rPr lang="en-CA" dirty="0" smtClean="0"/>
              <a:t> </a:t>
            </a:r>
            <a:r>
              <a:rPr lang="en-CA" baseline="0" dirty="0" smtClean="0"/>
              <a:t>collect information in a more general or anonymous way so that members would be comfortable in sharing – our response was really good as a result.</a:t>
            </a:r>
          </a:p>
          <a:p>
            <a:endParaRPr lang="en-CA" dirty="0"/>
          </a:p>
          <a:p>
            <a:r>
              <a:rPr lang="en-CA" baseline="0" dirty="0" smtClean="0"/>
              <a:t> The committee also wondered if members were interested in contract information sessions that used to be offered and this survey gives us some information on that.</a:t>
            </a:r>
          </a:p>
          <a:p>
            <a:endParaRPr lang="en-CA" baseline="0" dirty="0" smtClean="0"/>
          </a:p>
          <a:p>
            <a:r>
              <a:rPr lang="en-CA" baseline="0" dirty="0" smtClean="0"/>
              <a:t>Tim and I will present a summary of the findings in a fairly quick run through – this presentation will be followed by table discussion and questions – if you have clarification questions on what we are presenting, just stop us – but we will leave  discussions for after the presentation.</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1</a:t>
            </a:fld>
            <a:endParaRPr lang="en-US"/>
          </a:p>
        </p:txBody>
      </p:sp>
    </p:spTree>
    <p:extLst>
      <p:ext uri="{BB962C8B-B14F-4D97-AF65-F5344CB8AC3E}">
        <p14:creationId xmlns:p14="http://schemas.microsoft.com/office/powerpoint/2010/main" val="1053022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Tim:</a:t>
            </a:r>
          </a:p>
          <a:p>
            <a:endParaRPr lang="en-CA" dirty="0" smtClean="0"/>
          </a:p>
          <a:p>
            <a:r>
              <a:rPr lang="en-CA" dirty="0" smtClean="0"/>
              <a:t>6 weeks appears to be the “industry standard” –</a:t>
            </a:r>
            <a:r>
              <a:rPr lang="en-CA" baseline="0" dirty="0" smtClean="0"/>
              <a:t> although there seems to be the possibility of moving beyond 6 weeks as contracts are renegotiated.</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10</a:t>
            </a:fld>
            <a:endParaRPr lang="en-US"/>
          </a:p>
        </p:txBody>
      </p:sp>
    </p:spTree>
    <p:extLst>
      <p:ext uri="{BB962C8B-B14F-4D97-AF65-F5344CB8AC3E}">
        <p14:creationId xmlns:p14="http://schemas.microsoft.com/office/powerpoint/2010/main" val="54232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Tim:</a:t>
            </a:r>
          </a:p>
          <a:p>
            <a:endParaRPr lang="en-CA" dirty="0" smtClean="0"/>
          </a:p>
          <a:p>
            <a:r>
              <a:rPr lang="en-CA" dirty="0" smtClean="0"/>
              <a:t>Most of our members can either carry over or get paid out for at least some</a:t>
            </a:r>
            <a:r>
              <a:rPr lang="en-CA" baseline="0" dirty="0" smtClean="0"/>
              <a:t> of the vacation days they do not use.</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11</a:t>
            </a:fld>
            <a:endParaRPr lang="en-US"/>
          </a:p>
        </p:txBody>
      </p:sp>
    </p:spTree>
    <p:extLst>
      <p:ext uri="{BB962C8B-B14F-4D97-AF65-F5344CB8AC3E}">
        <p14:creationId xmlns:p14="http://schemas.microsoft.com/office/powerpoint/2010/main" val="963795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Tim:</a:t>
            </a:r>
          </a:p>
          <a:p>
            <a:endParaRPr lang="en-CA" dirty="0" smtClean="0"/>
          </a:p>
          <a:p>
            <a:r>
              <a:rPr lang="en-CA" dirty="0" smtClean="0"/>
              <a:t>Responses varied from divisions with no policy on carry over to those that</a:t>
            </a:r>
            <a:r>
              <a:rPr lang="en-CA" baseline="0" dirty="0" smtClean="0"/>
              <a:t> allow unused days to be used towards a retirement fund, with the most common provision being 10 days of carry over or pay out.</a:t>
            </a:r>
          </a:p>
          <a:p>
            <a:endParaRPr lang="en-CA" baseline="0" dirty="0" smtClean="0"/>
          </a:p>
          <a:p>
            <a:r>
              <a:rPr lang="en-CA" baseline="0" dirty="0" smtClean="0"/>
              <a:t>This range might be useful for those of you looking at your own provisions and having some sense of where you might be able to ask for improvements.  We will be talking about Bill 28 later so this is the kind of improvement that might not be allowed if the Bill becomes law.</a:t>
            </a:r>
          </a:p>
          <a:p>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12</a:t>
            </a:fld>
            <a:endParaRPr lang="en-US"/>
          </a:p>
        </p:txBody>
      </p:sp>
    </p:spTree>
    <p:extLst>
      <p:ext uri="{BB962C8B-B14F-4D97-AF65-F5344CB8AC3E}">
        <p14:creationId xmlns:p14="http://schemas.microsoft.com/office/powerpoint/2010/main" val="1215090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Michele:</a:t>
            </a:r>
          </a:p>
          <a:p>
            <a:endParaRPr lang="en-CA" dirty="0" smtClean="0"/>
          </a:p>
          <a:p>
            <a:r>
              <a:rPr lang="en-CA" dirty="0" smtClean="0"/>
              <a:t>All of our members receive some extra leave days such as bereavement,</a:t>
            </a:r>
            <a:r>
              <a:rPr lang="en-CA" baseline="0" dirty="0" smtClean="0"/>
              <a:t> personal leave days and in some cases a set number of discretional leave days for a superintendent to use as needed.</a:t>
            </a:r>
          </a:p>
          <a:p>
            <a:endParaRPr lang="en-CA" baseline="0" dirty="0" smtClean="0"/>
          </a:p>
          <a:p>
            <a:r>
              <a:rPr lang="en-CA" baseline="0" dirty="0" smtClean="0"/>
              <a:t>A growing area of interest may be the compensatory days to make up for time spent in evenings at board or committee meetings.</a:t>
            </a:r>
          </a:p>
          <a:p>
            <a:endParaRPr lang="en-CA" baseline="0" dirty="0" smtClean="0"/>
          </a:p>
          <a:p>
            <a:r>
              <a:rPr lang="en-CA" baseline="0" dirty="0" smtClean="0"/>
              <a:t>Also, almost half of our divisions close the office at times during the year, especially in summer – some members get this time in addition to vacation time.</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13</a:t>
            </a:fld>
            <a:endParaRPr lang="en-US"/>
          </a:p>
        </p:txBody>
      </p:sp>
    </p:spTree>
    <p:extLst>
      <p:ext uri="{BB962C8B-B14F-4D97-AF65-F5344CB8AC3E}">
        <p14:creationId xmlns:p14="http://schemas.microsoft.com/office/powerpoint/2010/main" val="1125512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Michele:</a:t>
            </a:r>
          </a:p>
          <a:p>
            <a:endParaRPr lang="en-CA" dirty="0" smtClean="0"/>
          </a:p>
          <a:p>
            <a:r>
              <a:rPr lang="en-CA" dirty="0" smtClean="0"/>
              <a:t>These are some of the shared specific responses: read them</a:t>
            </a:r>
          </a:p>
          <a:p>
            <a:endParaRPr lang="en-CA" dirty="0" smtClean="0"/>
          </a:p>
          <a:p>
            <a:r>
              <a:rPr lang="en-CA" dirty="0" smtClean="0"/>
              <a:t>Things</a:t>
            </a:r>
            <a:r>
              <a:rPr lang="en-CA" baseline="0" dirty="0" smtClean="0"/>
              <a:t> like personal and bereavement days tend to be tied to teacher or support staff contracts.</a:t>
            </a:r>
          </a:p>
          <a:p>
            <a:endParaRPr lang="en-CA" baseline="0" dirty="0" smtClean="0"/>
          </a:p>
          <a:p>
            <a:r>
              <a:rPr lang="en-CA" baseline="0" dirty="0" smtClean="0"/>
              <a:t>Office closed days tend to be Fridays in summer.   Some superintendents can use days in summer or at </a:t>
            </a:r>
            <a:r>
              <a:rPr lang="en-CA" dirty="0"/>
              <a:t>C</a:t>
            </a:r>
            <a:r>
              <a:rPr lang="en-CA" baseline="0" dirty="0" smtClean="0"/>
              <a:t>hristmas as compensatory days, whether the office is closed or not.</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14</a:t>
            </a:fld>
            <a:endParaRPr lang="en-US"/>
          </a:p>
        </p:txBody>
      </p:sp>
    </p:spTree>
    <p:extLst>
      <p:ext uri="{BB962C8B-B14F-4D97-AF65-F5344CB8AC3E}">
        <p14:creationId xmlns:p14="http://schemas.microsoft.com/office/powerpoint/2010/main" val="4056204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Michele:</a:t>
            </a:r>
          </a:p>
          <a:p>
            <a:endParaRPr lang="en-CA" dirty="0" smtClean="0"/>
          </a:p>
          <a:p>
            <a:r>
              <a:rPr lang="en-CA" dirty="0" smtClean="0"/>
              <a:t>Most of our members are</a:t>
            </a:r>
            <a:r>
              <a:rPr lang="en-CA" baseline="0" dirty="0" smtClean="0"/>
              <a:t> on a divisional or self-paid group health plan.</a:t>
            </a:r>
          </a:p>
          <a:p>
            <a:endParaRPr lang="en-CA" baseline="0" dirty="0" smtClean="0"/>
          </a:p>
          <a:p>
            <a:r>
              <a:rPr lang="en-CA" baseline="0" dirty="0" smtClean="0"/>
              <a:t>Of interest is that more than 20% have personal health spending accounts that go beyond these group plan provisions.</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15</a:t>
            </a:fld>
            <a:endParaRPr lang="en-US"/>
          </a:p>
        </p:txBody>
      </p:sp>
    </p:spTree>
    <p:extLst>
      <p:ext uri="{BB962C8B-B14F-4D97-AF65-F5344CB8AC3E}">
        <p14:creationId xmlns:p14="http://schemas.microsoft.com/office/powerpoint/2010/main" val="1767692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Michele:</a:t>
            </a:r>
          </a:p>
          <a:p>
            <a:endParaRPr lang="en-CA" dirty="0" smtClean="0"/>
          </a:p>
          <a:p>
            <a:r>
              <a:rPr lang="en-CA" dirty="0" smtClean="0"/>
              <a:t>Share some of the comments</a:t>
            </a:r>
          </a:p>
          <a:p>
            <a:endParaRPr lang="en-CA" dirty="0" smtClean="0"/>
          </a:p>
          <a:p>
            <a:r>
              <a:rPr lang="en-CA" dirty="0" smtClean="0"/>
              <a:t>For</a:t>
            </a:r>
            <a:r>
              <a:rPr lang="en-CA" baseline="0" dirty="0" smtClean="0"/>
              <a:t> those that have these personal health spending accounts, the most common range is between $1000 - $2000 per year.</a:t>
            </a:r>
          </a:p>
          <a:p>
            <a:endParaRPr lang="en-CA" baseline="0" dirty="0" smtClean="0"/>
          </a:p>
          <a:p>
            <a:r>
              <a:rPr lang="en-CA" baseline="0" dirty="0" smtClean="0"/>
              <a:t>They appear to be quite open ended, some including gym membership.</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16</a:t>
            </a:fld>
            <a:endParaRPr lang="en-US"/>
          </a:p>
        </p:txBody>
      </p:sp>
    </p:spTree>
    <p:extLst>
      <p:ext uri="{BB962C8B-B14F-4D97-AF65-F5344CB8AC3E}">
        <p14:creationId xmlns:p14="http://schemas.microsoft.com/office/powerpoint/2010/main" val="1152220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Michele:</a:t>
            </a:r>
          </a:p>
          <a:p>
            <a:endParaRPr lang="en-CA" dirty="0" smtClean="0"/>
          </a:p>
          <a:p>
            <a:r>
              <a:rPr lang="en-CA" dirty="0" smtClean="0"/>
              <a:t>Most members are still tied</a:t>
            </a:r>
            <a:r>
              <a:rPr lang="en-CA" baseline="0" dirty="0" smtClean="0"/>
              <a:t> to the provisions of the teaching contract.</a:t>
            </a:r>
          </a:p>
          <a:p>
            <a:endParaRPr lang="en-CA" baseline="0" dirty="0" smtClean="0"/>
          </a:p>
          <a:p>
            <a:r>
              <a:rPr lang="en-CA" baseline="0" dirty="0" smtClean="0"/>
              <a:t>Only a small number of new superintendents are provided with the maximum sick leave  allotment from the beginning.  </a:t>
            </a:r>
          </a:p>
          <a:p>
            <a:endParaRPr lang="en-CA" dirty="0"/>
          </a:p>
          <a:p>
            <a:r>
              <a:rPr lang="en-CA" baseline="0" dirty="0" smtClean="0"/>
              <a:t>When changing employers this might be expected, however, it leaves superintendents very vulnerable as they would have a considerable gap before being eligible for long term disability.  </a:t>
            </a:r>
          </a:p>
          <a:p>
            <a:endParaRPr lang="en-CA" dirty="0"/>
          </a:p>
          <a:p>
            <a:r>
              <a:rPr lang="en-CA" baseline="0" dirty="0" smtClean="0"/>
              <a:t>When staying with the same employer in continuous service, it might be expected that earned sick leave would be continuous as well.</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17</a:t>
            </a:fld>
            <a:endParaRPr lang="en-US"/>
          </a:p>
        </p:txBody>
      </p:sp>
    </p:spTree>
    <p:extLst>
      <p:ext uri="{BB962C8B-B14F-4D97-AF65-F5344CB8AC3E}">
        <p14:creationId xmlns:p14="http://schemas.microsoft.com/office/powerpoint/2010/main" val="109336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Tim:</a:t>
            </a:r>
          </a:p>
          <a:p>
            <a:endParaRPr lang="en-CA" dirty="0" smtClean="0"/>
          </a:p>
          <a:p>
            <a:r>
              <a:rPr lang="en-CA" dirty="0" smtClean="0"/>
              <a:t>Half of</a:t>
            </a:r>
            <a:r>
              <a:rPr lang="en-CA" baseline="0" dirty="0" smtClean="0"/>
              <a:t> our members are negotiating one-on-one with the board or committee of the board.</a:t>
            </a:r>
          </a:p>
          <a:p>
            <a:endParaRPr lang="en-CA" baseline="0" dirty="0" smtClean="0"/>
          </a:p>
          <a:p>
            <a:r>
              <a:rPr lang="en-CA" baseline="0" dirty="0" smtClean="0"/>
              <a:t>The second largest group has their contract negotiated by Head Supt or Secretary-Treasurer.</a:t>
            </a:r>
          </a:p>
          <a:p>
            <a:endParaRPr lang="en-CA" baseline="0" dirty="0" smtClean="0"/>
          </a:p>
          <a:p>
            <a:r>
              <a:rPr lang="en-CA" baseline="0" dirty="0" smtClean="0"/>
              <a:t>Only 11% bargain in a group.</a:t>
            </a:r>
          </a:p>
          <a:p>
            <a:endParaRPr lang="en-CA" baseline="0" dirty="0" smtClean="0"/>
          </a:p>
          <a:p>
            <a:r>
              <a:rPr lang="en-CA" baseline="0" dirty="0" smtClean="0"/>
              <a:t>There are pros and cons to each approach.</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18</a:t>
            </a:fld>
            <a:endParaRPr lang="en-US"/>
          </a:p>
        </p:txBody>
      </p:sp>
    </p:spTree>
    <p:extLst>
      <p:ext uri="{BB962C8B-B14F-4D97-AF65-F5344CB8AC3E}">
        <p14:creationId xmlns:p14="http://schemas.microsoft.com/office/powerpoint/2010/main" val="1169981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Tim:</a:t>
            </a:r>
          </a:p>
          <a:p>
            <a:endParaRPr lang="en-CA" dirty="0" smtClean="0"/>
          </a:p>
          <a:p>
            <a:r>
              <a:rPr lang="en-CA" dirty="0" smtClean="0"/>
              <a:t>This</a:t>
            </a:r>
            <a:r>
              <a:rPr lang="en-CA" baseline="0" dirty="0" smtClean="0"/>
              <a:t> is the salary distribution for the entire group, with no filtering for years of experience, education levels or geographical region.</a:t>
            </a:r>
          </a:p>
          <a:p>
            <a:endParaRPr lang="en-CA" baseline="0" dirty="0" smtClean="0"/>
          </a:p>
          <a:p>
            <a:r>
              <a:rPr lang="en-CA" baseline="0" dirty="0" smtClean="0"/>
              <a:t>The bulk of our members fall in the 130 – 160 thousand range.</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19</a:t>
            </a:fld>
            <a:endParaRPr lang="en-US"/>
          </a:p>
        </p:txBody>
      </p:sp>
    </p:spTree>
    <p:extLst>
      <p:ext uri="{BB962C8B-B14F-4D97-AF65-F5344CB8AC3E}">
        <p14:creationId xmlns:p14="http://schemas.microsoft.com/office/powerpoint/2010/main" val="3602498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Michele:</a:t>
            </a:r>
          </a:p>
          <a:p>
            <a:endParaRPr lang="en-CA" dirty="0" smtClean="0"/>
          </a:p>
          <a:p>
            <a:r>
              <a:rPr lang="en-CA" dirty="0" smtClean="0"/>
              <a:t>We</a:t>
            </a:r>
            <a:r>
              <a:rPr lang="en-CA" baseline="0" dirty="0" smtClean="0"/>
              <a:t> were quite happy with a good response rate of 77% overall</a:t>
            </a:r>
            <a:r>
              <a:rPr lang="en-CA" dirty="0" smtClean="0"/>
              <a:t> </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2</a:t>
            </a:fld>
            <a:endParaRPr lang="en-US"/>
          </a:p>
        </p:txBody>
      </p:sp>
    </p:spTree>
    <p:extLst>
      <p:ext uri="{BB962C8B-B14F-4D97-AF65-F5344CB8AC3E}">
        <p14:creationId xmlns:p14="http://schemas.microsoft.com/office/powerpoint/2010/main" val="1418974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Tim:</a:t>
            </a:r>
          </a:p>
          <a:p>
            <a:endParaRPr lang="en-CA" dirty="0" smtClean="0"/>
          </a:p>
          <a:p>
            <a:r>
              <a:rPr lang="en-CA" dirty="0" smtClean="0"/>
              <a:t>Here</a:t>
            </a:r>
            <a:r>
              <a:rPr lang="en-CA" baseline="0" dirty="0" smtClean="0"/>
              <a:t> are the numbers filtered by length of service.</a:t>
            </a:r>
          </a:p>
          <a:p>
            <a:endParaRPr lang="en-CA" baseline="0" dirty="0" smtClean="0"/>
          </a:p>
          <a:p>
            <a:r>
              <a:rPr lang="en-CA" baseline="0" dirty="0" smtClean="0"/>
              <a:t>As expected, there is a general strong correlation between length of service and salary.</a:t>
            </a:r>
          </a:p>
          <a:p>
            <a:endParaRPr lang="en-CA" baseline="0" dirty="0" smtClean="0"/>
          </a:p>
          <a:p>
            <a:r>
              <a:rPr lang="en-CA" baseline="0" dirty="0" smtClean="0"/>
              <a:t>New superintendents tend to  start at the lower end of the salary range for a region but many have experience increments built into a first contract to bring them up into range.</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20</a:t>
            </a:fld>
            <a:endParaRPr lang="en-US"/>
          </a:p>
        </p:txBody>
      </p:sp>
    </p:spTree>
    <p:extLst>
      <p:ext uri="{BB962C8B-B14F-4D97-AF65-F5344CB8AC3E}">
        <p14:creationId xmlns:p14="http://schemas.microsoft.com/office/powerpoint/2010/main" val="2431874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Tim:</a:t>
            </a:r>
          </a:p>
          <a:p>
            <a:endParaRPr lang="en-CA" dirty="0" smtClean="0"/>
          </a:p>
          <a:p>
            <a:r>
              <a:rPr lang="en-CA" dirty="0" smtClean="0"/>
              <a:t>There is still a clear gap between urban and rural salaries, even in the rural areas near or bordering</a:t>
            </a:r>
            <a:r>
              <a:rPr lang="en-CA" baseline="0" dirty="0" smtClean="0"/>
              <a:t> on urban areas.</a:t>
            </a:r>
          </a:p>
          <a:p>
            <a:endParaRPr lang="en-CA" baseline="0" dirty="0" smtClean="0"/>
          </a:p>
          <a:p>
            <a:r>
              <a:rPr lang="en-CA" baseline="0" dirty="0" smtClean="0"/>
              <a:t>It may be helpful for superintendents negotiating to have some sense of the range of salary in their region and how their region compares to the province.</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21</a:t>
            </a:fld>
            <a:endParaRPr lang="en-US"/>
          </a:p>
        </p:txBody>
      </p:sp>
    </p:spTree>
    <p:extLst>
      <p:ext uri="{BB962C8B-B14F-4D97-AF65-F5344CB8AC3E}">
        <p14:creationId xmlns:p14="http://schemas.microsoft.com/office/powerpoint/2010/main" val="776942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Michele:</a:t>
            </a:r>
          </a:p>
          <a:p>
            <a:endParaRPr lang="en-CA" dirty="0" smtClean="0"/>
          </a:p>
          <a:p>
            <a:r>
              <a:rPr lang="en-CA" dirty="0" smtClean="0"/>
              <a:t>Only</a:t>
            </a:r>
            <a:r>
              <a:rPr lang="en-CA" baseline="0" dirty="0" smtClean="0"/>
              <a:t> about a quarter of the respondents mentioned additional clauses of interest to MASS members</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22</a:t>
            </a:fld>
            <a:endParaRPr lang="en-US"/>
          </a:p>
        </p:txBody>
      </p:sp>
    </p:spTree>
    <p:extLst>
      <p:ext uri="{BB962C8B-B14F-4D97-AF65-F5344CB8AC3E}">
        <p14:creationId xmlns:p14="http://schemas.microsoft.com/office/powerpoint/2010/main" val="3110908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Michele:</a:t>
            </a:r>
          </a:p>
          <a:p>
            <a:endParaRPr lang="en-CA" dirty="0" smtClean="0"/>
          </a:p>
          <a:p>
            <a:r>
              <a:rPr lang="en-CA" dirty="0" smtClean="0"/>
              <a:t>As expected, the most common are some kind of vehicle allowance and mileage,</a:t>
            </a:r>
            <a:r>
              <a:rPr lang="en-CA" baseline="0" dirty="0" smtClean="0"/>
              <a:t> technology and MASS membership.</a:t>
            </a:r>
          </a:p>
          <a:p>
            <a:endParaRPr lang="en-CA" baseline="0" dirty="0" smtClean="0"/>
          </a:p>
          <a:p>
            <a:r>
              <a:rPr lang="en-CA" baseline="0" dirty="0" smtClean="0"/>
              <a:t>Note other areas of interest – maybe release time or compensation for further studies, book allowances</a:t>
            </a:r>
          </a:p>
          <a:p>
            <a:endParaRPr lang="en-CA" baseline="0" dirty="0" smtClean="0"/>
          </a:p>
          <a:p>
            <a:r>
              <a:rPr lang="en-CA" baseline="0" dirty="0" smtClean="0"/>
              <a:t>In the light of potential changes coming in Manitoba, of interest might be the amalgamation clause  - something that the Finance and Legislation Committee will speak to later.</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23</a:t>
            </a:fld>
            <a:endParaRPr lang="en-US"/>
          </a:p>
        </p:txBody>
      </p:sp>
    </p:spTree>
    <p:extLst>
      <p:ext uri="{BB962C8B-B14F-4D97-AF65-F5344CB8AC3E}">
        <p14:creationId xmlns:p14="http://schemas.microsoft.com/office/powerpoint/2010/main" val="4086501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Michele:</a:t>
            </a:r>
          </a:p>
          <a:p>
            <a:endParaRPr lang="en-CA" dirty="0" smtClean="0"/>
          </a:p>
          <a:p>
            <a:r>
              <a:rPr lang="en-CA" dirty="0" smtClean="0"/>
              <a:t>Only 1/5 of our respondents did use Rob Olson – some indicated they did not know of</a:t>
            </a:r>
            <a:r>
              <a:rPr lang="en-CA" baseline="0" dirty="0" smtClean="0"/>
              <a:t> that option.</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24</a:t>
            </a:fld>
            <a:endParaRPr lang="en-US"/>
          </a:p>
        </p:txBody>
      </p:sp>
    </p:spTree>
    <p:extLst>
      <p:ext uri="{BB962C8B-B14F-4D97-AF65-F5344CB8AC3E}">
        <p14:creationId xmlns:p14="http://schemas.microsoft.com/office/powerpoint/2010/main" val="131971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Michele:</a:t>
            </a:r>
          </a:p>
          <a:p>
            <a:endParaRPr lang="en-CA" dirty="0" smtClean="0"/>
          </a:p>
          <a:p>
            <a:r>
              <a:rPr lang="en-CA" dirty="0" smtClean="0"/>
              <a:t>About</a:t>
            </a:r>
            <a:r>
              <a:rPr lang="en-CA" baseline="0" dirty="0" smtClean="0"/>
              <a:t> the same number contacted Ken.</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25</a:t>
            </a:fld>
            <a:endParaRPr lang="en-US"/>
          </a:p>
        </p:txBody>
      </p:sp>
    </p:spTree>
    <p:extLst>
      <p:ext uri="{BB962C8B-B14F-4D97-AF65-F5344CB8AC3E}">
        <p14:creationId xmlns:p14="http://schemas.microsoft.com/office/powerpoint/2010/main" val="2019589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Michele:</a:t>
            </a:r>
          </a:p>
          <a:p>
            <a:endParaRPr lang="en-CA" dirty="0" smtClean="0"/>
          </a:p>
          <a:p>
            <a:r>
              <a:rPr lang="en-CA" dirty="0" smtClean="0"/>
              <a:t>One of the questions we wanted direction on as a committee was whether</a:t>
            </a:r>
            <a:r>
              <a:rPr lang="en-CA" baseline="0" dirty="0" smtClean="0"/>
              <a:t> we should </a:t>
            </a:r>
            <a:r>
              <a:rPr lang="en-CA" dirty="0" smtClean="0"/>
              <a:t>consider</a:t>
            </a:r>
            <a:r>
              <a:rPr lang="en-CA" baseline="0" dirty="0" smtClean="0"/>
              <a:t> evening contract information sessions – it seems that a majority of our members would be in favour of this.</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26</a:t>
            </a:fld>
            <a:endParaRPr lang="en-US"/>
          </a:p>
        </p:txBody>
      </p:sp>
    </p:spTree>
    <p:extLst>
      <p:ext uri="{BB962C8B-B14F-4D97-AF65-F5344CB8AC3E}">
        <p14:creationId xmlns:p14="http://schemas.microsoft.com/office/powerpoint/2010/main" val="3182986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Michele:</a:t>
            </a:r>
          </a:p>
          <a:p>
            <a:endParaRPr lang="en-CA" dirty="0" smtClean="0"/>
          </a:p>
          <a:p>
            <a:r>
              <a:rPr lang="en-CA" dirty="0"/>
              <a:t>W</a:t>
            </a:r>
            <a:r>
              <a:rPr lang="en-CA" baseline="0" dirty="0" smtClean="0"/>
              <a:t>hether this would be suitable for a members’ day session, again almost 70% of our members were in favour.</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27</a:t>
            </a:fld>
            <a:endParaRPr lang="en-US"/>
          </a:p>
        </p:txBody>
      </p:sp>
    </p:spTree>
    <p:extLst>
      <p:ext uri="{BB962C8B-B14F-4D97-AF65-F5344CB8AC3E}">
        <p14:creationId xmlns:p14="http://schemas.microsoft.com/office/powerpoint/2010/main" val="3867724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Michele</a:t>
            </a:r>
          </a:p>
          <a:p>
            <a:endParaRPr lang="en-US" dirty="0"/>
          </a:p>
          <a:p>
            <a:r>
              <a:rPr lang="en-US" dirty="0" smtClean="0"/>
              <a:t>Share</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28</a:t>
            </a:fld>
            <a:endParaRPr lang="en-US"/>
          </a:p>
        </p:txBody>
      </p:sp>
    </p:spTree>
    <p:extLst>
      <p:ext uri="{BB962C8B-B14F-4D97-AF65-F5344CB8AC3E}">
        <p14:creationId xmlns:p14="http://schemas.microsoft.com/office/powerpoint/2010/main" val="3176728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Michele:</a:t>
            </a:r>
          </a:p>
          <a:p>
            <a:endParaRPr lang="en-CA" dirty="0" smtClean="0"/>
          </a:p>
          <a:p>
            <a:r>
              <a:rPr lang="en-CA" dirty="0" smtClean="0"/>
              <a:t>70</a:t>
            </a:r>
            <a:r>
              <a:rPr lang="en-CA" baseline="0" dirty="0" smtClean="0"/>
              <a:t> % of our members also would be in favour of a central depository of contracts and clauses and would be willing to contribute to that.</a:t>
            </a:r>
          </a:p>
          <a:p>
            <a:endParaRPr lang="en-CA" baseline="0" dirty="0" smtClean="0"/>
          </a:p>
          <a:p>
            <a:r>
              <a:rPr lang="en-CA" baseline="0" dirty="0" smtClean="0"/>
              <a:t>Urban superintendents already have a mechanism for this and others rely on MSBA information.</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29</a:t>
            </a:fld>
            <a:endParaRPr lang="en-US"/>
          </a:p>
        </p:txBody>
      </p:sp>
    </p:spTree>
    <p:extLst>
      <p:ext uri="{BB962C8B-B14F-4D97-AF65-F5344CB8AC3E}">
        <p14:creationId xmlns:p14="http://schemas.microsoft.com/office/powerpoint/2010/main" val="1323134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Michele:</a:t>
            </a:r>
          </a:p>
          <a:p>
            <a:endParaRPr lang="en-CA" dirty="0" smtClean="0"/>
          </a:p>
          <a:p>
            <a:r>
              <a:rPr lang="en-CA" dirty="0" smtClean="0"/>
              <a:t>Response</a:t>
            </a:r>
            <a:r>
              <a:rPr lang="en-CA" baseline="0" dirty="0" smtClean="0"/>
              <a:t> was highest in the Northern and rural regions with a lower response from the urban areas.</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3</a:t>
            </a:fld>
            <a:endParaRPr lang="en-US"/>
          </a:p>
        </p:txBody>
      </p:sp>
    </p:spTree>
    <p:extLst>
      <p:ext uri="{BB962C8B-B14F-4D97-AF65-F5344CB8AC3E}">
        <p14:creationId xmlns:p14="http://schemas.microsoft.com/office/powerpoint/2010/main" val="4247962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Tim:  </a:t>
            </a:r>
          </a:p>
          <a:p>
            <a:endParaRPr lang="en-CA" dirty="0" smtClean="0"/>
          </a:p>
          <a:p>
            <a:r>
              <a:rPr lang="en-CA" dirty="0" smtClean="0"/>
              <a:t>Something</a:t>
            </a:r>
            <a:r>
              <a:rPr lang="en-CA" baseline="0" dirty="0" smtClean="0"/>
              <a:t> that was not in the survey but could be of interest to you – Ken has done an analysis of the members directory from 1987 – 2016 to determine gender balance and trends within MASS:</a:t>
            </a:r>
          </a:p>
          <a:p>
            <a:endParaRPr lang="en-CA" baseline="0" dirty="0" smtClean="0"/>
          </a:p>
          <a:p>
            <a:r>
              <a:rPr lang="en-CA" baseline="0" dirty="0" smtClean="0"/>
              <a:t>% of males in MASS has dropped from 90 – 54% in thirty years, with the number of head superintendents only dropping to 62% - slightly over-represented.</a:t>
            </a:r>
          </a:p>
          <a:p>
            <a:endParaRPr lang="en-CA" baseline="0" dirty="0" smtClean="0"/>
          </a:p>
          <a:p>
            <a:r>
              <a:rPr lang="en-CA" baseline="0" dirty="0" smtClean="0"/>
              <a:t>However, the number of male assistants has dropped to 49%, which is slightly under-represented.</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30</a:t>
            </a:fld>
            <a:endParaRPr lang="en-US"/>
          </a:p>
        </p:txBody>
      </p:sp>
    </p:spTree>
    <p:extLst>
      <p:ext uri="{BB962C8B-B14F-4D97-AF65-F5344CB8AC3E}">
        <p14:creationId xmlns:p14="http://schemas.microsoft.com/office/powerpoint/2010/main" val="495722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Tim:</a:t>
            </a:r>
          </a:p>
          <a:p>
            <a:endParaRPr lang="en-CA" dirty="0" smtClean="0"/>
          </a:p>
          <a:p>
            <a:r>
              <a:rPr lang="en-CA" dirty="0" smtClean="0"/>
              <a:t>Women</a:t>
            </a:r>
            <a:r>
              <a:rPr lang="en-CA" baseline="0" dirty="0" smtClean="0"/>
              <a:t> as members of MASS have gone from 10% to 46% in the last 30 years.</a:t>
            </a:r>
          </a:p>
          <a:p>
            <a:endParaRPr lang="en-CA" baseline="0" dirty="0" smtClean="0"/>
          </a:p>
          <a:p>
            <a:r>
              <a:rPr lang="en-CA" baseline="0" dirty="0" smtClean="0"/>
              <a:t>Only 38 % are Head Superintendents – up from 4% - a large gain, but still under-represented.</a:t>
            </a:r>
          </a:p>
          <a:p>
            <a:endParaRPr lang="en-CA" baseline="0" dirty="0" smtClean="0"/>
          </a:p>
          <a:p>
            <a:r>
              <a:rPr lang="en-CA" baseline="0" dirty="0" smtClean="0"/>
              <a:t>Of note is that women now make up a slight majority of assistant superintendents.</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31</a:t>
            </a:fld>
            <a:endParaRPr lang="en-US"/>
          </a:p>
        </p:txBody>
      </p:sp>
    </p:spTree>
    <p:extLst>
      <p:ext uri="{BB962C8B-B14F-4D97-AF65-F5344CB8AC3E}">
        <p14:creationId xmlns:p14="http://schemas.microsoft.com/office/powerpoint/2010/main" val="2897256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Tim:</a:t>
            </a:r>
          </a:p>
          <a:p>
            <a:endParaRPr lang="en-CA" dirty="0" smtClean="0"/>
          </a:p>
          <a:p>
            <a:r>
              <a:rPr lang="en-CA" dirty="0" smtClean="0"/>
              <a:t>Broken down for Metro, versus Rural:</a:t>
            </a:r>
          </a:p>
          <a:p>
            <a:endParaRPr lang="en-CA" dirty="0" smtClean="0"/>
          </a:p>
          <a:p>
            <a:r>
              <a:rPr lang="en-CA" dirty="0" smtClean="0"/>
              <a:t>The</a:t>
            </a:r>
            <a:r>
              <a:rPr lang="en-CA" baseline="0" dirty="0" smtClean="0"/>
              <a:t> number of women as members of MASS Metro Region has risen to 50%, with only 18% as Head Superintendents (Note:  Through amalgamation, the number of head superintendents in Metro was reduced)</a:t>
            </a:r>
          </a:p>
          <a:p>
            <a:endParaRPr lang="en-CA" baseline="0" dirty="0" smtClean="0"/>
          </a:p>
          <a:p>
            <a:r>
              <a:rPr lang="en-CA" baseline="0" dirty="0" smtClean="0"/>
              <a:t>Women make up almost 60% of assistant / area superintendents in Metro.</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32</a:t>
            </a:fld>
            <a:endParaRPr lang="en-US"/>
          </a:p>
        </p:txBody>
      </p:sp>
    </p:spTree>
    <p:extLst>
      <p:ext uri="{BB962C8B-B14F-4D97-AF65-F5344CB8AC3E}">
        <p14:creationId xmlns:p14="http://schemas.microsoft.com/office/powerpoint/2010/main" val="3254300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Tim:</a:t>
            </a:r>
          </a:p>
          <a:p>
            <a:endParaRPr lang="en-CA" dirty="0" smtClean="0"/>
          </a:p>
          <a:p>
            <a:r>
              <a:rPr lang="en-CA" dirty="0" smtClean="0"/>
              <a:t>The number</a:t>
            </a:r>
            <a:r>
              <a:rPr lang="en-CA" baseline="0" dirty="0" smtClean="0"/>
              <a:t> of women in MASS rural regions is now 44%, slightly lower than in Metro.</a:t>
            </a:r>
          </a:p>
          <a:p>
            <a:endParaRPr lang="en-CA" baseline="0" dirty="0" smtClean="0"/>
          </a:p>
          <a:p>
            <a:r>
              <a:rPr lang="en-CA" baseline="0" dirty="0" smtClean="0"/>
              <a:t>However, 38% of rural head superintendents are now women – still under-represented but gaining ground and half of assistants are women.</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33</a:t>
            </a:fld>
            <a:endParaRPr lang="en-US"/>
          </a:p>
        </p:txBody>
      </p:sp>
    </p:spTree>
    <p:extLst>
      <p:ext uri="{BB962C8B-B14F-4D97-AF65-F5344CB8AC3E}">
        <p14:creationId xmlns:p14="http://schemas.microsoft.com/office/powerpoint/2010/main" val="3543132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359D8E-2A04-7648-BB99-EC53D2571000}" type="slidenum">
              <a:rPr lang="en-US" smtClean="0"/>
              <a:t>34</a:t>
            </a:fld>
            <a:endParaRPr lang="en-US"/>
          </a:p>
        </p:txBody>
      </p:sp>
    </p:spTree>
    <p:extLst>
      <p:ext uri="{BB962C8B-B14F-4D97-AF65-F5344CB8AC3E}">
        <p14:creationId xmlns:p14="http://schemas.microsoft.com/office/powerpoint/2010/main" val="3471755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Michele:</a:t>
            </a:r>
          </a:p>
          <a:p>
            <a:endParaRPr lang="en-CA" dirty="0" smtClean="0"/>
          </a:p>
          <a:p>
            <a:r>
              <a:rPr lang="en-CA" dirty="0" smtClean="0"/>
              <a:t>Our current MASS membership is</a:t>
            </a:r>
            <a:r>
              <a:rPr lang="en-CA" baseline="0" dirty="0" smtClean="0"/>
              <a:t> fairly equally distributed in early (0-5 </a:t>
            </a:r>
            <a:r>
              <a:rPr lang="en-CA" baseline="0" dirty="0" err="1" smtClean="0"/>
              <a:t>yrs</a:t>
            </a:r>
            <a:r>
              <a:rPr lang="en-CA" baseline="0" dirty="0" smtClean="0"/>
              <a:t>), mid (6-10) and veteran (more than 10 </a:t>
            </a:r>
            <a:r>
              <a:rPr lang="en-CA" baseline="0" dirty="0" err="1" smtClean="0"/>
              <a:t>yrs</a:t>
            </a:r>
            <a:r>
              <a:rPr lang="en-CA" baseline="0" dirty="0" smtClean="0"/>
              <a:t>)  career groups.  Of note is that we have a very large representation of members in their first 5 years.</a:t>
            </a:r>
          </a:p>
          <a:p>
            <a:endParaRPr lang="en-CA" baseline="0" dirty="0" smtClean="0"/>
          </a:p>
          <a:p>
            <a:r>
              <a:rPr lang="en-CA" dirty="0" smtClean="0"/>
              <a:t>With 34% in their first part of their career as a senior administrator, m</a:t>
            </a:r>
            <a:r>
              <a:rPr lang="en-CA" baseline="0" dirty="0" smtClean="0"/>
              <a:t>any would</a:t>
            </a:r>
            <a:r>
              <a:rPr lang="en-CA" dirty="0" smtClean="0"/>
              <a:t> be</a:t>
            </a:r>
            <a:r>
              <a:rPr lang="en-CA" dirty="0"/>
              <a:t> </a:t>
            </a:r>
            <a:r>
              <a:rPr lang="en-CA" baseline="0" dirty="0" smtClean="0"/>
              <a:t> in their first contract and may be getting close to renegotiating their contracts. </a:t>
            </a:r>
          </a:p>
          <a:p>
            <a:endParaRPr lang="en-CA" dirty="0"/>
          </a:p>
          <a:p>
            <a:r>
              <a:rPr lang="en-CA" baseline="0" dirty="0" smtClean="0"/>
              <a:t> Much of the work we have </a:t>
            </a:r>
            <a:r>
              <a:rPr lang="en-CA" dirty="0" smtClean="0"/>
              <a:t>focused</a:t>
            </a:r>
            <a:r>
              <a:rPr lang="en-CA" baseline="0" dirty="0" smtClean="0"/>
              <a:t> on </a:t>
            </a:r>
            <a:r>
              <a:rPr lang="en-CA" dirty="0" smtClean="0"/>
              <a:t>in this area has been with the five years and over experience.</a:t>
            </a:r>
            <a:r>
              <a:rPr lang="en-CA" baseline="0" dirty="0" smtClean="0"/>
              <a:t> </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4</a:t>
            </a:fld>
            <a:endParaRPr lang="en-US"/>
          </a:p>
        </p:txBody>
      </p:sp>
    </p:spTree>
    <p:extLst>
      <p:ext uri="{BB962C8B-B14F-4D97-AF65-F5344CB8AC3E}">
        <p14:creationId xmlns:p14="http://schemas.microsoft.com/office/powerpoint/2010/main" val="227590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Michele:</a:t>
            </a:r>
          </a:p>
          <a:p>
            <a:endParaRPr lang="en-CA" dirty="0" smtClean="0"/>
          </a:p>
          <a:p>
            <a:r>
              <a:rPr lang="en-CA" dirty="0" smtClean="0"/>
              <a:t>Run through the numbers</a:t>
            </a:r>
          </a:p>
          <a:p>
            <a:endParaRPr lang="en-CA" dirty="0" smtClean="0"/>
          </a:p>
          <a:p>
            <a:r>
              <a:rPr lang="en-CA" dirty="0" smtClean="0"/>
              <a:t>It appears that</a:t>
            </a:r>
            <a:r>
              <a:rPr lang="en-CA" baseline="0" dirty="0" smtClean="0"/>
              <a:t> a majority of our members did their contact hours for the soon to be retired Level 1 and Level 2 certificates.  </a:t>
            </a:r>
          </a:p>
          <a:p>
            <a:endParaRPr lang="en-CA" baseline="0" dirty="0" smtClean="0"/>
          </a:p>
          <a:p>
            <a:r>
              <a:rPr lang="en-CA" baseline="0" dirty="0" smtClean="0"/>
              <a:t>Now the number of our members who have a graduate degree in Ed Admin is almost equal to those with the certificates  – one conclusion</a:t>
            </a:r>
            <a:r>
              <a:rPr lang="en-CA" dirty="0" smtClean="0"/>
              <a:t> could be that the </a:t>
            </a:r>
            <a:r>
              <a:rPr lang="en-CA" baseline="0" dirty="0" smtClean="0"/>
              <a:t>universities have made the grad programs more accessible and our members have seen the value of graduate preparation.</a:t>
            </a:r>
          </a:p>
          <a:p>
            <a:endParaRPr lang="en-CA" baseline="0" dirty="0" smtClean="0"/>
          </a:p>
          <a:p>
            <a:r>
              <a:rPr lang="en-CA" baseline="0" dirty="0" smtClean="0"/>
              <a:t>Many of you were recently approached to do a survey on the desirability of a new Ed D program being considered at the University of Manitoba.  This may be an interesting new option for many of our members who currently hold a Master Degree in Ed Admin.</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5</a:t>
            </a:fld>
            <a:endParaRPr lang="en-US"/>
          </a:p>
        </p:txBody>
      </p:sp>
    </p:spTree>
    <p:extLst>
      <p:ext uri="{BB962C8B-B14F-4D97-AF65-F5344CB8AC3E}">
        <p14:creationId xmlns:p14="http://schemas.microsoft.com/office/powerpoint/2010/main" val="188599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Michele:</a:t>
            </a:r>
          </a:p>
          <a:p>
            <a:endParaRPr lang="en-CA" dirty="0" smtClean="0"/>
          </a:p>
          <a:p>
            <a:r>
              <a:rPr lang="en-CA" dirty="0" smtClean="0"/>
              <a:t>This was a questions where</a:t>
            </a:r>
            <a:r>
              <a:rPr lang="en-CA" baseline="0" dirty="0" smtClean="0"/>
              <a:t> respondents were given the option to check all that applied – what it does tell us is that there are multiple pathways to senior administration.</a:t>
            </a:r>
            <a:endParaRPr lang="en-CA" dirty="0" smtClean="0"/>
          </a:p>
          <a:p>
            <a:r>
              <a:rPr lang="en-CA" dirty="0" smtClean="0"/>
              <a:t/>
            </a:r>
            <a:br>
              <a:rPr lang="en-CA" dirty="0" smtClean="0"/>
            </a:br>
            <a:r>
              <a:rPr lang="en-CA" dirty="0" smtClean="0"/>
              <a:t>Most of our superintendents</a:t>
            </a:r>
            <a:r>
              <a:rPr lang="en-CA" baseline="0" dirty="0" smtClean="0"/>
              <a:t> have strong classroom and school administration backgrounds – some even serving as educational assistants at some point.</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6</a:t>
            </a:fld>
            <a:endParaRPr lang="en-US"/>
          </a:p>
        </p:txBody>
      </p:sp>
    </p:spTree>
    <p:extLst>
      <p:ext uri="{BB962C8B-B14F-4D97-AF65-F5344CB8AC3E}">
        <p14:creationId xmlns:p14="http://schemas.microsoft.com/office/powerpoint/2010/main" val="400246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Tim:</a:t>
            </a:r>
          </a:p>
          <a:p>
            <a:endParaRPr lang="en-CA" dirty="0" smtClean="0"/>
          </a:p>
          <a:p>
            <a:r>
              <a:rPr lang="en-CA" dirty="0" smtClean="0"/>
              <a:t>One of the areas of interest for members in recent years is the type of contracts</a:t>
            </a:r>
            <a:r>
              <a:rPr lang="en-CA" baseline="0" dirty="0" smtClean="0"/>
              <a:t> that are available and which one might be the most desirable.</a:t>
            </a:r>
          </a:p>
          <a:p>
            <a:endParaRPr lang="en-CA" baseline="0" dirty="0" smtClean="0"/>
          </a:p>
          <a:p>
            <a:r>
              <a:rPr lang="en-CA" baseline="0" dirty="0" smtClean="0"/>
              <a:t>If we had done an earlier survey, there would have been a higher percentage of term contracts, as we know that the number of new contracts that are permanent has been on the rise.  Currently almost 60% of our members have this type of contract – a permanent contract with a termination clause.   One of the reasons for this might be that our lawyer has identified this as the most secure contract.</a:t>
            </a:r>
          </a:p>
          <a:p>
            <a:endParaRPr lang="en-CA" baseline="0" dirty="0" smtClean="0"/>
          </a:p>
          <a:p>
            <a:r>
              <a:rPr lang="en-CA" baseline="0" dirty="0" smtClean="0"/>
              <a:t>The concern lies with the 22% of our members who have a term contract, a teaching contract, or no written contract.  One of the concerns of a term contract with a fixed end date is that it can be allowed to expire and put such benefits as Long Term Disability at risk.</a:t>
            </a:r>
          </a:p>
        </p:txBody>
      </p:sp>
      <p:sp>
        <p:nvSpPr>
          <p:cNvPr id="4" name="Slide Number Placeholder 3"/>
          <p:cNvSpPr>
            <a:spLocks noGrp="1"/>
          </p:cNvSpPr>
          <p:nvPr>
            <p:ph type="sldNum" sz="quarter" idx="10"/>
          </p:nvPr>
        </p:nvSpPr>
        <p:spPr/>
        <p:txBody>
          <a:bodyPr/>
          <a:lstStyle/>
          <a:p>
            <a:fld id="{A5359D8E-2A04-7648-BB99-EC53D2571000}" type="slidenum">
              <a:rPr lang="en-US" smtClean="0"/>
              <a:t>7</a:t>
            </a:fld>
            <a:endParaRPr lang="en-US"/>
          </a:p>
        </p:txBody>
      </p:sp>
    </p:spTree>
    <p:extLst>
      <p:ext uri="{BB962C8B-B14F-4D97-AF65-F5344CB8AC3E}">
        <p14:creationId xmlns:p14="http://schemas.microsoft.com/office/powerpoint/2010/main" val="4242636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Tim:</a:t>
            </a:r>
          </a:p>
          <a:p>
            <a:endParaRPr lang="en-CA" dirty="0" smtClean="0"/>
          </a:p>
          <a:p>
            <a:r>
              <a:rPr lang="en-CA" dirty="0" smtClean="0"/>
              <a:t>From this slide it appears that most of our members have budgeted provisions</a:t>
            </a:r>
            <a:r>
              <a:rPr lang="en-CA" baseline="0" dirty="0" smtClean="0"/>
              <a:t> for professional development.</a:t>
            </a:r>
          </a:p>
          <a:p>
            <a:endParaRPr lang="en-CA" baseline="0" dirty="0" smtClean="0"/>
          </a:p>
          <a:p>
            <a:r>
              <a:rPr lang="en-CA" baseline="0" dirty="0" smtClean="0"/>
              <a:t>What differentiates contracts from each other is the amount and the way this money can be used.</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8</a:t>
            </a:fld>
            <a:endParaRPr lang="en-US"/>
          </a:p>
        </p:txBody>
      </p:sp>
    </p:spTree>
    <p:extLst>
      <p:ext uri="{BB962C8B-B14F-4D97-AF65-F5344CB8AC3E}">
        <p14:creationId xmlns:p14="http://schemas.microsoft.com/office/powerpoint/2010/main" val="17219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Tim:</a:t>
            </a:r>
          </a:p>
          <a:p>
            <a:endParaRPr lang="en-CA" dirty="0" smtClean="0"/>
          </a:p>
          <a:p>
            <a:r>
              <a:rPr lang="en-CA" dirty="0" smtClean="0"/>
              <a:t>From this chart it appears that almost half</a:t>
            </a:r>
            <a:r>
              <a:rPr lang="en-CA" baseline="0" dirty="0" smtClean="0"/>
              <a:t> of our members get between 4 and 6 thousand dollars per year in a </a:t>
            </a:r>
            <a:r>
              <a:rPr lang="en-CA" baseline="0" dirty="0" err="1" smtClean="0"/>
              <a:t>pd</a:t>
            </a:r>
            <a:r>
              <a:rPr lang="en-CA" baseline="0" dirty="0" smtClean="0"/>
              <a:t> budget, with the second largest groups getting between 2 and 4 thousand dollars.  This may reflect differences in position between head superintendents, assistant superintendents and directors.</a:t>
            </a:r>
          </a:p>
          <a:p>
            <a:endParaRPr lang="en-CA" baseline="0" dirty="0" smtClean="0"/>
          </a:p>
          <a:p>
            <a:r>
              <a:rPr lang="en-CA" baseline="0" dirty="0" smtClean="0"/>
              <a:t>We also still don’t know what is all paid for out of the </a:t>
            </a:r>
            <a:r>
              <a:rPr lang="en-CA" baseline="0" dirty="0" err="1" smtClean="0"/>
              <a:t>pd</a:t>
            </a:r>
            <a:r>
              <a:rPr lang="en-CA" baseline="0" dirty="0" smtClean="0"/>
              <a:t> fund of each members – for example, some pay their MASS fees out of this amount, some use this amount when going with a divisional team to an event,  when attending the MSBA convention in support of the board – items not directly related to self-directed personal professional learning.</a:t>
            </a:r>
            <a:endParaRPr lang="en-CA" dirty="0"/>
          </a:p>
        </p:txBody>
      </p:sp>
      <p:sp>
        <p:nvSpPr>
          <p:cNvPr id="4" name="Slide Number Placeholder 3"/>
          <p:cNvSpPr>
            <a:spLocks noGrp="1"/>
          </p:cNvSpPr>
          <p:nvPr>
            <p:ph type="sldNum" sz="quarter" idx="10"/>
          </p:nvPr>
        </p:nvSpPr>
        <p:spPr/>
        <p:txBody>
          <a:bodyPr/>
          <a:lstStyle/>
          <a:p>
            <a:fld id="{A5359D8E-2A04-7648-BB99-EC53D2571000}" type="slidenum">
              <a:rPr lang="en-US" smtClean="0"/>
              <a:t>9</a:t>
            </a:fld>
            <a:endParaRPr lang="en-US"/>
          </a:p>
        </p:txBody>
      </p:sp>
    </p:spTree>
    <p:extLst>
      <p:ext uri="{BB962C8B-B14F-4D97-AF65-F5344CB8AC3E}">
        <p14:creationId xmlns:p14="http://schemas.microsoft.com/office/powerpoint/2010/main" val="2416752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smtClean="0"/>
              <a:t>Add the title of your presentation here</a:t>
            </a:r>
            <a:endParaRPr lang="en-US" dirty="0"/>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solidFill>
                  <a:srgbClr val="FFFFFF"/>
                </a:solidFill>
                <a:latin typeface="Helvetica Neue"/>
                <a:cs typeface="Helvetica Neue"/>
              </a:rPr>
              <a:t>Powered by</a:t>
            </a:r>
            <a:endParaRPr lang="en-US" sz="800" dirty="0">
              <a:solidFill>
                <a:srgbClr val="FFFFFF"/>
              </a:solidFill>
              <a:latin typeface="Helvetica Neue"/>
              <a:cs typeface="Helvetica Neue"/>
            </a:endParaRP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smtClean="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xmlns="" val="20000"/>
                    </a:ext>
                  </a:extLst>
                </a:gridCol>
                <a:gridCol w="716414">
                  <a:extLst>
                    <a:ext uri="{9D8B030D-6E8A-4147-A177-3AD203B41FA5}">
                      <a16:colId xmlns:a16="http://schemas.microsoft.com/office/drawing/2014/main" xmlns="" val="20001"/>
                    </a:ext>
                  </a:extLst>
                </a:gridCol>
                <a:gridCol w="434865">
                  <a:extLst>
                    <a:ext uri="{9D8B030D-6E8A-4147-A177-3AD203B41FA5}">
                      <a16:colId xmlns:a16="http://schemas.microsoft.com/office/drawing/2014/main" xmlns="" val="20002"/>
                    </a:ext>
                  </a:extLst>
                </a:gridCol>
              </a:tblGrid>
              <a:tr h="312125">
                <a:tc>
                  <a:txBody>
                    <a:bodyPr/>
                    <a:lstStyle/>
                    <a:p>
                      <a:r>
                        <a:rPr lang="en-US" sz="1100" dirty="0" smtClean="0">
                          <a:solidFill>
                            <a:schemeClr val="bg1"/>
                          </a:solidFill>
                          <a:latin typeface="Arial"/>
                          <a:cs typeface="Arial"/>
                        </a:rPr>
                        <a:t>Answer Choices</a:t>
                      </a:r>
                      <a:endParaRPr lang="en-US" sz="1100" dirty="0">
                        <a:solidFill>
                          <a:schemeClr val="bg1"/>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smtClean="0">
                          <a:solidFill>
                            <a:schemeClr val="bg1"/>
                          </a:solidFill>
                          <a:latin typeface="Arial"/>
                          <a:cs typeface="Arial"/>
                        </a:rPr>
                        <a:t>Responses</a:t>
                      </a:r>
                      <a:endParaRPr lang="en-US" sz="1100" dirty="0">
                        <a:solidFill>
                          <a:schemeClr val="bg1"/>
                        </a:solidFill>
                        <a:latin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312125">
                <a:tc>
                  <a:txBody>
                    <a:bodyPr/>
                    <a:lstStyle/>
                    <a:p>
                      <a:r>
                        <a:rPr lang="en-US" sz="1050" dirty="0" smtClean="0">
                          <a:solidFill>
                            <a:schemeClr val="tx1"/>
                          </a:solidFill>
                          <a:latin typeface="Arial"/>
                          <a:cs typeface="Arial"/>
                        </a:rPr>
                        <a:t>Less than one year</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12125">
                <a:tc>
                  <a:txBody>
                    <a:bodyPr/>
                    <a:lstStyle/>
                    <a:p>
                      <a:r>
                        <a:rPr lang="en-US" sz="1050" dirty="0" smtClean="0">
                          <a:solidFill>
                            <a:schemeClr val="tx1"/>
                          </a:solidFill>
                          <a:latin typeface="Arial"/>
                          <a:cs typeface="Arial"/>
                        </a:rPr>
                        <a:t>1 to 3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12125">
                <a:tc>
                  <a:txBody>
                    <a:bodyPr/>
                    <a:lstStyle/>
                    <a:p>
                      <a:r>
                        <a:rPr lang="en-US" sz="1050" dirty="0" smtClean="0">
                          <a:solidFill>
                            <a:schemeClr val="tx1"/>
                          </a:solidFill>
                          <a:latin typeface="Arial"/>
                          <a:cs typeface="Arial"/>
                        </a:rPr>
                        <a:t>3 to 5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25.00%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25</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12125">
                <a:tc>
                  <a:txBody>
                    <a:bodyPr/>
                    <a:lstStyle/>
                    <a:p>
                      <a:r>
                        <a:rPr lang="en-US" sz="1050" dirty="0" smtClean="0">
                          <a:solidFill>
                            <a:schemeClr val="tx1"/>
                          </a:solidFill>
                          <a:latin typeface="Arial"/>
                          <a:cs typeface="Arial"/>
                        </a:rPr>
                        <a:t>5 to 7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15.00%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15</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312125">
                <a:tc>
                  <a:txBody>
                    <a:bodyPr/>
                    <a:lstStyle/>
                    <a:p>
                      <a:r>
                        <a:rPr lang="en-US" sz="1050" dirty="0" smtClean="0">
                          <a:solidFill>
                            <a:schemeClr val="tx1"/>
                          </a:solidFill>
                          <a:latin typeface="Arial"/>
                          <a:cs typeface="Arial"/>
                        </a:rPr>
                        <a:t>More than seven</a:t>
                      </a:r>
                      <a:r>
                        <a:rPr lang="en-US" sz="1050" baseline="0" dirty="0" smtClean="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40.00%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40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312125">
                <a:tc>
                  <a:txBody>
                    <a:bodyPr/>
                    <a:lstStyle/>
                    <a:p>
                      <a:r>
                        <a:rPr lang="en-US" sz="1050" dirty="0" smtClean="0">
                          <a:solidFill>
                            <a:srgbClr val="FFFFFF"/>
                          </a:solidFill>
                          <a:latin typeface="Arial"/>
                          <a:cs typeface="Arial"/>
                        </a:rPr>
                        <a:t>Total</a:t>
                      </a:r>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smtClean="0">
                          <a:solidFill>
                            <a:srgbClr val="FFFFFF"/>
                          </a:solidFill>
                          <a:latin typeface="Arial"/>
                          <a:cs typeface="Arial"/>
                        </a:rPr>
                        <a:t>100</a:t>
                      </a:r>
                      <a:endParaRPr lang="en-US" sz="1050" dirty="0">
                        <a:solidFill>
                          <a:srgbClr val="FFFFFF"/>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xmlns=""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smtClean="0"/>
              <a:t>Click to edit</a:t>
            </a:r>
            <a:endParaRPr lang="en-US" dirty="0"/>
          </a:p>
        </p:txBody>
      </p:sp>
      <p:sp>
        <p:nvSpPr>
          <p:cNvPr id="17" name="Title 16"/>
          <p:cNvSpPr>
            <a:spLocks noGrp="1"/>
          </p:cNvSpPr>
          <p:nvPr>
            <p:ph type="title"/>
          </p:nvPr>
        </p:nvSpPr>
        <p:spPr>
          <a:xfrm>
            <a:off x="204788" y="2334751"/>
            <a:ext cx="8229600" cy="857250"/>
          </a:xfrm>
        </p:spPr>
        <p:txBody>
          <a:bodyPr/>
          <a:lstStyle/>
          <a:p>
            <a:r>
              <a:rPr lang="en-US" dirty="0" smtClean="0"/>
              <a:t>Click to edit Master title style</a:t>
            </a:r>
            <a:endParaRPr lang="en-US" dirty="0"/>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smtClean="0"/>
              <a:t>Total Responses</a:t>
            </a:r>
            <a:endParaRPr lang="en-US" dirty="0"/>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smtClean="0"/>
              <a:t>Click to edit</a:t>
            </a:r>
            <a:endParaRPr lang="en-US" dirty="0"/>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May 30,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latin typeface="Helvetica Neue"/>
                <a:cs typeface="Helvetica Neue"/>
              </a:rPr>
              <a:t>Powered by</a:t>
            </a:r>
            <a:endParaRPr lang="en-US" sz="800" dirty="0">
              <a:latin typeface="Helvetica Neue"/>
              <a:cs typeface="Helvetica Neue"/>
            </a:endParaRP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latin typeface="Helvetica Neue"/>
                <a:cs typeface="Helvetica Neue"/>
              </a:rPr>
              <a:t>Powered by</a:t>
            </a:r>
            <a:endParaRPr lang="en-US" sz="800" dirty="0">
              <a:latin typeface="Helvetica Neue"/>
              <a:cs typeface="Helvetica Neue"/>
            </a:endParaRP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smtClean="0"/>
              <a:t>Click to edit Master title style</a:t>
            </a:r>
            <a:endParaRPr lang="en-US" dirty="0"/>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74970" y="2611630"/>
            <a:ext cx="8124410" cy="703267"/>
          </a:xfrm>
        </p:spPr>
        <p:txBody>
          <a:bodyPr/>
          <a:lstStyle/>
          <a:p>
            <a:r>
              <a:rPr dirty="0"/>
              <a:t>MASS Salary and </a:t>
            </a:r>
            <a:r>
              <a:rPr dirty="0" smtClean="0"/>
              <a:t>Benefits</a:t>
            </a:r>
            <a:r>
              <a:rPr lang="en-CA" dirty="0" smtClean="0"/>
              <a:t> Survey</a:t>
            </a:r>
            <a:endParaRPr dirty="0"/>
          </a:p>
        </p:txBody>
      </p:sp>
      <p:sp>
        <p:nvSpPr>
          <p:cNvPr id="3" name="Text Placeholder 2"/>
          <p:cNvSpPr>
            <a:spLocks noGrp="1"/>
          </p:cNvSpPr>
          <p:nvPr>
            <p:ph type="body" sz="quarter" idx="12"/>
          </p:nvPr>
        </p:nvSpPr>
        <p:spPr>
          <a:xfrm>
            <a:off x="482394" y="3393539"/>
            <a:ext cx="5550015" cy="385762"/>
          </a:xfrm>
        </p:spPr>
        <p:txBody>
          <a:bodyPr>
            <a:normAutofit/>
          </a:bodyPr>
          <a:lstStyle/>
          <a:p>
            <a:r>
              <a:rPr lang="en-CA" dirty="0" smtClean="0"/>
              <a:t>Posted </a:t>
            </a:r>
            <a:r>
              <a:rPr dirty="0" smtClean="0"/>
              <a:t>Thursday</a:t>
            </a:r>
            <a:r>
              <a:rPr dirty="0"/>
              <a:t>, April 06, </a:t>
            </a:r>
            <a:r>
              <a:rPr dirty="0" smtClean="0"/>
              <a:t>2017</a:t>
            </a:r>
            <a:r>
              <a:rPr lang="en-CA" dirty="0" smtClean="0"/>
              <a:t>  Results collected November 7, 2017</a:t>
            </a: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970" y="380221"/>
            <a:ext cx="3940472" cy="2002555"/>
          </a:xfrm>
          <a:prstGeom prst="rect">
            <a:avLst/>
          </a:prstGeom>
        </p:spPr>
      </p:pic>
      <p:sp>
        <p:nvSpPr>
          <p:cNvPr id="5" name="TextBox 4"/>
          <p:cNvSpPr txBox="1"/>
          <p:nvPr/>
        </p:nvSpPr>
        <p:spPr>
          <a:xfrm>
            <a:off x="482394" y="4078619"/>
            <a:ext cx="7918245" cy="369332"/>
          </a:xfrm>
          <a:prstGeom prst="rect">
            <a:avLst/>
          </a:prstGeom>
          <a:noFill/>
        </p:spPr>
        <p:txBody>
          <a:bodyPr wrap="square" rtlCol="0">
            <a:spAutoFit/>
          </a:bodyPr>
          <a:lstStyle/>
          <a:p>
            <a:r>
              <a:rPr lang="en-CA" dirty="0" smtClean="0"/>
              <a:t>MASS Public Relations, Member Services and Policy Committee</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Q8: I receive the following vacation days by contract:</a:t>
            </a:r>
          </a:p>
        </p:txBody>
      </p:sp>
      <p:pic>
        <p:nvPicPr>
          <p:cNvPr id="4" name="Picture 3" descr="chart651783350.png"/>
          <p:cNvPicPr>
            <a:picLocks noChangeAspect="1"/>
          </p:cNvPicPr>
          <p:nvPr/>
        </p:nvPicPr>
        <p:blipFill>
          <a:blip r:embed="rId3"/>
          <a:stretch>
            <a:fillRect/>
          </a:stretch>
        </p:blipFill>
        <p:spPr>
          <a:xfrm>
            <a:off x="2996845" y="824351"/>
            <a:ext cx="5388428" cy="3719285"/>
          </a:xfrm>
          <a:prstGeom prst="rect">
            <a:avLst/>
          </a:prstGeom>
        </p:spPr>
      </p:pic>
      <p:sp>
        <p:nvSpPr>
          <p:cNvPr id="5" name="TextBox 4"/>
          <p:cNvSpPr txBox="1"/>
          <p:nvPr/>
        </p:nvSpPr>
        <p:spPr>
          <a:xfrm>
            <a:off x="4190452" y="927557"/>
            <a:ext cx="1408534" cy="369332"/>
          </a:xfrm>
          <a:prstGeom prst="rect">
            <a:avLst/>
          </a:prstGeom>
          <a:noFill/>
        </p:spPr>
        <p:txBody>
          <a:bodyPr wrap="square" rtlCol="0">
            <a:spAutoFit/>
          </a:bodyPr>
          <a:lstStyle/>
          <a:p>
            <a:r>
              <a:rPr lang="en-CA" dirty="0" smtClean="0"/>
              <a:t>0%</a:t>
            </a:r>
            <a:endParaRPr lang="en-CA" dirty="0"/>
          </a:p>
        </p:txBody>
      </p:sp>
      <p:sp>
        <p:nvSpPr>
          <p:cNvPr id="6" name="TextBox 5"/>
          <p:cNvSpPr txBox="1"/>
          <p:nvPr/>
        </p:nvSpPr>
        <p:spPr>
          <a:xfrm>
            <a:off x="4841714" y="1440673"/>
            <a:ext cx="1124909" cy="369332"/>
          </a:xfrm>
          <a:prstGeom prst="rect">
            <a:avLst/>
          </a:prstGeom>
          <a:noFill/>
        </p:spPr>
        <p:txBody>
          <a:bodyPr wrap="square" rtlCol="0">
            <a:spAutoFit/>
          </a:bodyPr>
          <a:lstStyle/>
          <a:p>
            <a:r>
              <a:rPr lang="en-CA" dirty="0" smtClean="0"/>
              <a:t>15%</a:t>
            </a:r>
            <a:endParaRPr lang="en-CA" dirty="0"/>
          </a:p>
        </p:txBody>
      </p:sp>
      <p:sp>
        <p:nvSpPr>
          <p:cNvPr id="7" name="TextBox 6"/>
          <p:cNvSpPr txBox="1"/>
          <p:nvPr/>
        </p:nvSpPr>
        <p:spPr>
          <a:xfrm>
            <a:off x="6420535" y="1999839"/>
            <a:ext cx="651264" cy="369332"/>
          </a:xfrm>
          <a:prstGeom prst="rect">
            <a:avLst/>
          </a:prstGeom>
          <a:noFill/>
        </p:spPr>
        <p:txBody>
          <a:bodyPr wrap="square" rtlCol="0">
            <a:spAutoFit/>
          </a:bodyPr>
          <a:lstStyle/>
          <a:p>
            <a:r>
              <a:rPr lang="en-CA" dirty="0" smtClean="0"/>
              <a:t>53%</a:t>
            </a:r>
            <a:endParaRPr lang="en-CA" dirty="0"/>
          </a:p>
        </p:txBody>
      </p:sp>
      <p:sp>
        <p:nvSpPr>
          <p:cNvPr id="8" name="TextBox 7"/>
          <p:cNvSpPr txBox="1"/>
          <p:nvPr/>
        </p:nvSpPr>
        <p:spPr>
          <a:xfrm>
            <a:off x="5000726" y="2559004"/>
            <a:ext cx="598260" cy="369332"/>
          </a:xfrm>
          <a:prstGeom prst="rect">
            <a:avLst/>
          </a:prstGeom>
          <a:noFill/>
        </p:spPr>
        <p:txBody>
          <a:bodyPr wrap="square" rtlCol="0">
            <a:spAutoFit/>
          </a:bodyPr>
          <a:lstStyle/>
          <a:p>
            <a:r>
              <a:rPr lang="en-CA" dirty="0" smtClean="0"/>
              <a:t>19%</a:t>
            </a:r>
            <a:endParaRPr lang="en-CA" dirty="0"/>
          </a:p>
        </p:txBody>
      </p:sp>
      <p:sp>
        <p:nvSpPr>
          <p:cNvPr id="9" name="TextBox 8"/>
          <p:cNvSpPr txBox="1"/>
          <p:nvPr/>
        </p:nvSpPr>
        <p:spPr>
          <a:xfrm>
            <a:off x="4513547" y="3091856"/>
            <a:ext cx="487179" cy="369332"/>
          </a:xfrm>
          <a:prstGeom prst="rect">
            <a:avLst/>
          </a:prstGeom>
          <a:noFill/>
        </p:spPr>
        <p:txBody>
          <a:bodyPr wrap="square" rtlCol="0">
            <a:spAutoFit/>
          </a:bodyPr>
          <a:lstStyle/>
          <a:p>
            <a:r>
              <a:rPr lang="en-CA" dirty="0" smtClean="0"/>
              <a:t>8%</a:t>
            </a:r>
            <a:endParaRPr lang="en-CA" dirty="0"/>
          </a:p>
        </p:txBody>
      </p:sp>
      <p:sp>
        <p:nvSpPr>
          <p:cNvPr id="10" name="TextBox 9"/>
          <p:cNvSpPr txBox="1"/>
          <p:nvPr/>
        </p:nvSpPr>
        <p:spPr>
          <a:xfrm>
            <a:off x="4302285" y="3611551"/>
            <a:ext cx="645061" cy="369332"/>
          </a:xfrm>
          <a:prstGeom prst="rect">
            <a:avLst/>
          </a:prstGeom>
          <a:noFill/>
        </p:spPr>
        <p:txBody>
          <a:bodyPr wrap="square" rtlCol="0">
            <a:spAutoFit/>
          </a:bodyPr>
          <a:lstStyle/>
          <a:p>
            <a:r>
              <a:rPr lang="en-CA" dirty="0" smtClean="0"/>
              <a:t>4%</a:t>
            </a:r>
            <a:endParaRPr lang="en-C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Q9: If I have unused vacation days at the end of the contract year, I...</a:t>
            </a:r>
          </a:p>
        </p:txBody>
      </p:sp>
      <p:pic>
        <p:nvPicPr>
          <p:cNvPr id="4" name="Picture 3" descr="chart651794640.png"/>
          <p:cNvPicPr>
            <a:picLocks noChangeAspect="1"/>
          </p:cNvPicPr>
          <p:nvPr/>
        </p:nvPicPr>
        <p:blipFill>
          <a:blip r:embed="rId3"/>
          <a:stretch>
            <a:fillRect/>
          </a:stretch>
        </p:blipFill>
        <p:spPr>
          <a:xfrm>
            <a:off x="2753428" y="985793"/>
            <a:ext cx="5388428" cy="3356428"/>
          </a:xfrm>
          <a:prstGeom prst="rect">
            <a:avLst/>
          </a:prstGeom>
        </p:spPr>
      </p:pic>
      <p:sp>
        <p:nvSpPr>
          <p:cNvPr id="6" name="TextBox 5"/>
          <p:cNvSpPr txBox="1"/>
          <p:nvPr/>
        </p:nvSpPr>
        <p:spPr>
          <a:xfrm>
            <a:off x="506539" y="3328679"/>
            <a:ext cx="3249738" cy="369332"/>
          </a:xfrm>
          <a:prstGeom prst="rect">
            <a:avLst/>
          </a:prstGeom>
          <a:solidFill>
            <a:schemeClr val="bg1"/>
          </a:solidFill>
        </p:spPr>
        <p:txBody>
          <a:bodyPr wrap="square" rtlCol="0">
            <a:spAutoFit/>
          </a:bodyPr>
          <a:lstStyle/>
          <a:p>
            <a:r>
              <a:rPr lang="en-CA" dirty="0" smtClean="0"/>
              <a:t>Can accumulate over the years</a:t>
            </a:r>
            <a:endParaRPr lang="en-CA" dirty="0"/>
          </a:p>
        </p:txBody>
      </p:sp>
      <p:sp>
        <p:nvSpPr>
          <p:cNvPr id="7" name="TextBox 6"/>
          <p:cNvSpPr txBox="1"/>
          <p:nvPr/>
        </p:nvSpPr>
        <p:spPr>
          <a:xfrm>
            <a:off x="4427275" y="1131488"/>
            <a:ext cx="789410" cy="369332"/>
          </a:xfrm>
          <a:prstGeom prst="rect">
            <a:avLst/>
          </a:prstGeom>
          <a:noFill/>
        </p:spPr>
        <p:txBody>
          <a:bodyPr wrap="square" rtlCol="0">
            <a:spAutoFit/>
          </a:bodyPr>
          <a:lstStyle/>
          <a:p>
            <a:r>
              <a:rPr lang="en-CA" dirty="0" smtClean="0"/>
              <a:t>10%</a:t>
            </a:r>
            <a:endParaRPr lang="en-CA" dirty="0"/>
          </a:p>
        </p:txBody>
      </p:sp>
      <p:sp>
        <p:nvSpPr>
          <p:cNvPr id="8" name="TextBox 7"/>
          <p:cNvSpPr txBox="1"/>
          <p:nvPr/>
        </p:nvSpPr>
        <p:spPr>
          <a:xfrm>
            <a:off x="7177052" y="1855114"/>
            <a:ext cx="677577" cy="369332"/>
          </a:xfrm>
          <a:prstGeom prst="rect">
            <a:avLst/>
          </a:prstGeom>
          <a:noFill/>
        </p:spPr>
        <p:txBody>
          <a:bodyPr wrap="square" rtlCol="0">
            <a:spAutoFit/>
          </a:bodyPr>
          <a:lstStyle/>
          <a:p>
            <a:r>
              <a:rPr lang="en-CA" dirty="0" smtClean="0"/>
              <a:t>76%</a:t>
            </a:r>
            <a:endParaRPr lang="en-CA" dirty="0"/>
          </a:p>
        </p:txBody>
      </p:sp>
      <p:sp>
        <p:nvSpPr>
          <p:cNvPr id="9" name="TextBox 8"/>
          <p:cNvSpPr txBox="1"/>
          <p:nvPr/>
        </p:nvSpPr>
        <p:spPr>
          <a:xfrm>
            <a:off x="4572000" y="2578740"/>
            <a:ext cx="644685" cy="369332"/>
          </a:xfrm>
          <a:prstGeom prst="rect">
            <a:avLst/>
          </a:prstGeom>
          <a:noFill/>
        </p:spPr>
        <p:txBody>
          <a:bodyPr wrap="square" rtlCol="0">
            <a:spAutoFit/>
          </a:bodyPr>
          <a:lstStyle/>
          <a:p>
            <a:r>
              <a:rPr lang="en-CA" dirty="0" smtClean="0"/>
              <a:t>16%</a:t>
            </a:r>
            <a:endParaRPr lang="en-CA" dirty="0"/>
          </a:p>
        </p:txBody>
      </p:sp>
      <p:sp>
        <p:nvSpPr>
          <p:cNvPr id="10" name="TextBox 9"/>
          <p:cNvSpPr txBox="1"/>
          <p:nvPr/>
        </p:nvSpPr>
        <p:spPr>
          <a:xfrm>
            <a:off x="4572000" y="3282630"/>
            <a:ext cx="828881" cy="369332"/>
          </a:xfrm>
          <a:prstGeom prst="rect">
            <a:avLst/>
          </a:prstGeom>
          <a:noFill/>
        </p:spPr>
        <p:txBody>
          <a:bodyPr wrap="square" rtlCol="0">
            <a:spAutoFit/>
          </a:bodyPr>
          <a:lstStyle/>
          <a:p>
            <a:r>
              <a:rPr lang="en-CA" dirty="0" smtClean="0"/>
              <a:t>15%</a:t>
            </a:r>
            <a:endParaRPr lang="en-C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3381" y="825593"/>
            <a:ext cx="7532288" cy="3416320"/>
          </a:xfrm>
          <a:prstGeom prst="rect">
            <a:avLst/>
          </a:prstGeom>
          <a:noFill/>
        </p:spPr>
        <p:txBody>
          <a:bodyPr wrap="square" rtlCol="0">
            <a:spAutoFit/>
          </a:bodyPr>
          <a:lstStyle/>
          <a:p>
            <a:r>
              <a:rPr lang="en-CA" dirty="0" smtClean="0"/>
              <a:t>Range of specific responses:</a:t>
            </a:r>
          </a:p>
          <a:p>
            <a:endParaRPr lang="en-CA" dirty="0"/>
          </a:p>
          <a:p>
            <a:pPr marL="285750" indent="-285750">
              <a:buFont typeface="Arial" panose="020B0604020202020204" pitchFamily="34" charset="0"/>
              <a:buChar char="•"/>
            </a:pPr>
            <a:r>
              <a:rPr lang="en-CA" dirty="0" smtClean="0"/>
              <a:t>No </a:t>
            </a:r>
            <a:r>
              <a:rPr lang="en-CA" dirty="0"/>
              <a:t>policy direction on </a:t>
            </a:r>
            <a:r>
              <a:rPr lang="en-CA" dirty="0" smtClean="0"/>
              <a:t>this</a:t>
            </a:r>
          </a:p>
          <a:p>
            <a:pPr marL="285750" indent="-285750">
              <a:buFont typeface="Arial" panose="020B0604020202020204" pitchFamily="34" charset="0"/>
              <a:buChar char="•"/>
            </a:pPr>
            <a:r>
              <a:rPr lang="en-CA" dirty="0" smtClean="0"/>
              <a:t>I need to submit a plan to use up any </a:t>
            </a:r>
            <a:r>
              <a:rPr lang="en-CA" dirty="0"/>
              <a:t>unused </a:t>
            </a:r>
            <a:r>
              <a:rPr lang="en-CA" dirty="0" smtClean="0"/>
              <a:t>days</a:t>
            </a:r>
            <a:endParaRPr lang="en-CA" dirty="0"/>
          </a:p>
          <a:p>
            <a:pPr marL="285750" indent="-285750">
              <a:buFont typeface="Arial" panose="020B0604020202020204" pitchFamily="34" charset="0"/>
              <a:buChar char="•"/>
            </a:pPr>
            <a:r>
              <a:rPr lang="en-CA" dirty="0"/>
              <a:t>Carry over </a:t>
            </a:r>
            <a:r>
              <a:rPr lang="en-CA" dirty="0" smtClean="0"/>
              <a:t>is allowed with </a:t>
            </a:r>
            <a:r>
              <a:rPr lang="en-CA" dirty="0"/>
              <a:t>written request to Head Superintendent</a:t>
            </a:r>
          </a:p>
          <a:p>
            <a:pPr marL="285750" indent="-285750">
              <a:buFont typeface="Arial" panose="020B0604020202020204" pitchFamily="34" charset="0"/>
              <a:buChar char="•"/>
            </a:pPr>
            <a:r>
              <a:rPr lang="en-CA" dirty="0"/>
              <a:t>Payout or carry over </a:t>
            </a:r>
            <a:r>
              <a:rPr lang="en-CA" dirty="0" smtClean="0"/>
              <a:t>is negotiated </a:t>
            </a:r>
            <a:r>
              <a:rPr lang="en-CA" dirty="0"/>
              <a:t>with the Head Superintendent</a:t>
            </a:r>
          </a:p>
          <a:p>
            <a:pPr marL="285750" indent="-285750">
              <a:buFont typeface="Arial" panose="020B0604020202020204" pitchFamily="34" charset="0"/>
              <a:buChar char="•"/>
            </a:pPr>
            <a:r>
              <a:rPr lang="en-CA" dirty="0" smtClean="0"/>
              <a:t>Carry over of max of  3 / 5 /</a:t>
            </a:r>
            <a:r>
              <a:rPr lang="en-CA" b="1" dirty="0" smtClean="0">
                <a:solidFill>
                  <a:srgbClr val="FF0000"/>
                </a:solidFill>
              </a:rPr>
              <a:t> 10 </a:t>
            </a:r>
            <a:r>
              <a:rPr lang="en-CA" dirty="0" smtClean="0"/>
              <a:t>/ 35 / 50 /one year’s worth/ unlimited number allowed</a:t>
            </a:r>
          </a:p>
          <a:p>
            <a:pPr marL="285750" indent="-285750">
              <a:buFont typeface="Arial" panose="020B0604020202020204" pitchFamily="34" charset="0"/>
              <a:buChar char="•"/>
            </a:pPr>
            <a:r>
              <a:rPr lang="en-CA" dirty="0" smtClean="0"/>
              <a:t>Carry over up to 5 but only to end of August</a:t>
            </a:r>
          </a:p>
          <a:p>
            <a:pPr marL="285750" indent="-285750">
              <a:buFont typeface="Arial" panose="020B0604020202020204" pitchFamily="34" charset="0"/>
              <a:buChar char="•"/>
            </a:pPr>
            <a:r>
              <a:rPr lang="en-CA" dirty="0" smtClean="0"/>
              <a:t>Pay out only in exceptional circumstances</a:t>
            </a:r>
          </a:p>
          <a:p>
            <a:pPr marL="285750" indent="-285750">
              <a:buFont typeface="Arial" panose="020B0604020202020204" pitchFamily="34" charset="0"/>
              <a:buChar char="•"/>
            </a:pPr>
            <a:r>
              <a:rPr lang="en-CA" dirty="0" smtClean="0"/>
              <a:t>Pay out up to 5 / </a:t>
            </a:r>
            <a:r>
              <a:rPr lang="en-CA" b="1" dirty="0" smtClean="0">
                <a:solidFill>
                  <a:srgbClr val="FF0000"/>
                </a:solidFill>
              </a:rPr>
              <a:t>10 </a:t>
            </a:r>
            <a:r>
              <a:rPr lang="en-CA" dirty="0" smtClean="0"/>
              <a:t>/ anything beyond 10 days / all</a:t>
            </a:r>
          </a:p>
          <a:p>
            <a:pPr marL="285750" indent="-285750">
              <a:buFont typeface="Arial" panose="020B0604020202020204" pitchFamily="34" charset="0"/>
              <a:buChar char="•"/>
            </a:pPr>
            <a:r>
              <a:rPr lang="en-CA" dirty="0" smtClean="0"/>
              <a:t>Up to 50 can be used for retirement</a:t>
            </a:r>
          </a:p>
        </p:txBody>
      </p:sp>
      <p:sp>
        <p:nvSpPr>
          <p:cNvPr id="4" name="Rectangle 3"/>
          <p:cNvSpPr/>
          <p:nvPr/>
        </p:nvSpPr>
        <p:spPr>
          <a:xfrm>
            <a:off x="493381" y="347423"/>
            <a:ext cx="8005934" cy="369332"/>
          </a:xfrm>
          <a:prstGeom prst="rect">
            <a:avLst/>
          </a:prstGeom>
        </p:spPr>
        <p:txBody>
          <a:bodyPr wrap="square">
            <a:spAutoFit/>
          </a:bodyPr>
          <a:lstStyle/>
          <a:p>
            <a:r>
              <a:rPr lang="en-CA" b="1" dirty="0"/>
              <a:t>Q9: If I have unused vacation days at the end of the contract year, I...</a:t>
            </a:r>
          </a:p>
        </p:txBody>
      </p:sp>
    </p:spTree>
    <p:extLst>
      <p:ext uri="{BB962C8B-B14F-4D97-AF65-F5344CB8AC3E}">
        <p14:creationId xmlns:p14="http://schemas.microsoft.com/office/powerpoint/2010/main" val="3058082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I receive other leave days by contract:</a:t>
            </a:r>
          </a:p>
        </p:txBody>
      </p:sp>
      <p:pic>
        <p:nvPicPr>
          <p:cNvPr id="4" name="Picture 3" descr="chart651802630.png"/>
          <p:cNvPicPr>
            <a:picLocks noChangeAspect="1"/>
          </p:cNvPicPr>
          <p:nvPr/>
        </p:nvPicPr>
        <p:blipFill>
          <a:blip r:embed="rId3"/>
          <a:stretch>
            <a:fillRect/>
          </a:stretch>
        </p:blipFill>
        <p:spPr>
          <a:xfrm>
            <a:off x="3755572" y="866963"/>
            <a:ext cx="5079242" cy="3356428"/>
          </a:xfrm>
          <a:prstGeom prst="rect">
            <a:avLst/>
          </a:prstGeom>
        </p:spPr>
      </p:pic>
      <p:sp>
        <p:nvSpPr>
          <p:cNvPr id="5" name="TextBox 4"/>
          <p:cNvSpPr txBox="1"/>
          <p:nvPr/>
        </p:nvSpPr>
        <p:spPr>
          <a:xfrm>
            <a:off x="1615000" y="1057185"/>
            <a:ext cx="3114882" cy="369332"/>
          </a:xfrm>
          <a:prstGeom prst="rect">
            <a:avLst/>
          </a:prstGeom>
          <a:solidFill>
            <a:schemeClr val="bg1"/>
          </a:solidFill>
        </p:spPr>
        <p:txBody>
          <a:bodyPr wrap="square" rtlCol="0">
            <a:spAutoFit/>
          </a:bodyPr>
          <a:lstStyle/>
          <a:p>
            <a:r>
              <a:rPr lang="en-CA" dirty="0" smtClean="0"/>
              <a:t>Predetermined number of days</a:t>
            </a:r>
            <a:endParaRPr lang="en-CA" dirty="0"/>
          </a:p>
        </p:txBody>
      </p:sp>
      <p:sp>
        <p:nvSpPr>
          <p:cNvPr id="7" name="TextBox 6"/>
          <p:cNvSpPr txBox="1"/>
          <p:nvPr/>
        </p:nvSpPr>
        <p:spPr>
          <a:xfrm>
            <a:off x="203931" y="1782751"/>
            <a:ext cx="4525951" cy="369332"/>
          </a:xfrm>
          <a:prstGeom prst="rect">
            <a:avLst/>
          </a:prstGeom>
          <a:solidFill>
            <a:schemeClr val="bg1"/>
          </a:solidFill>
        </p:spPr>
        <p:txBody>
          <a:bodyPr wrap="square" rtlCol="0">
            <a:spAutoFit/>
          </a:bodyPr>
          <a:lstStyle/>
          <a:p>
            <a:r>
              <a:rPr lang="en-CA" dirty="0" smtClean="0"/>
              <a:t>Compensatory Days determined by extra time</a:t>
            </a:r>
            <a:endParaRPr lang="en-CA" dirty="0"/>
          </a:p>
        </p:txBody>
      </p:sp>
      <p:sp>
        <p:nvSpPr>
          <p:cNvPr id="8" name="TextBox 7"/>
          <p:cNvSpPr txBox="1"/>
          <p:nvPr/>
        </p:nvSpPr>
        <p:spPr>
          <a:xfrm>
            <a:off x="2657681" y="2486642"/>
            <a:ext cx="2072201" cy="369332"/>
          </a:xfrm>
          <a:prstGeom prst="rect">
            <a:avLst/>
          </a:prstGeom>
          <a:solidFill>
            <a:schemeClr val="bg1"/>
          </a:solidFill>
        </p:spPr>
        <p:txBody>
          <a:bodyPr wrap="square" rtlCol="0">
            <a:spAutoFit/>
          </a:bodyPr>
          <a:lstStyle/>
          <a:p>
            <a:r>
              <a:rPr lang="en-CA" dirty="0" smtClean="0"/>
              <a:t>Bereavement Days</a:t>
            </a:r>
            <a:endParaRPr lang="en-CA" dirty="0"/>
          </a:p>
        </p:txBody>
      </p:sp>
      <p:sp>
        <p:nvSpPr>
          <p:cNvPr id="9" name="TextBox 8"/>
          <p:cNvSpPr txBox="1"/>
          <p:nvPr/>
        </p:nvSpPr>
        <p:spPr>
          <a:xfrm>
            <a:off x="2657681" y="3262896"/>
            <a:ext cx="2032731" cy="369332"/>
          </a:xfrm>
          <a:prstGeom prst="rect">
            <a:avLst/>
          </a:prstGeom>
          <a:solidFill>
            <a:schemeClr val="bg1"/>
          </a:solidFill>
        </p:spPr>
        <p:txBody>
          <a:bodyPr wrap="square" rtlCol="0">
            <a:spAutoFit/>
          </a:bodyPr>
          <a:lstStyle/>
          <a:p>
            <a:r>
              <a:rPr lang="en-CA" dirty="0" smtClean="0"/>
              <a:t>Office Closed Days</a:t>
            </a:r>
            <a:endParaRPr lang="en-CA" dirty="0"/>
          </a:p>
        </p:txBody>
      </p:sp>
      <p:sp>
        <p:nvSpPr>
          <p:cNvPr id="10" name="TextBox 9"/>
          <p:cNvSpPr txBox="1"/>
          <p:nvPr/>
        </p:nvSpPr>
        <p:spPr>
          <a:xfrm>
            <a:off x="7408935" y="1071312"/>
            <a:ext cx="694037" cy="369332"/>
          </a:xfrm>
          <a:prstGeom prst="rect">
            <a:avLst/>
          </a:prstGeom>
          <a:noFill/>
        </p:spPr>
        <p:txBody>
          <a:bodyPr wrap="square" rtlCol="0">
            <a:spAutoFit/>
          </a:bodyPr>
          <a:lstStyle/>
          <a:p>
            <a:r>
              <a:rPr lang="en-CA" dirty="0" smtClean="0"/>
              <a:t>62%</a:t>
            </a:r>
            <a:endParaRPr lang="en-CA" dirty="0"/>
          </a:p>
        </p:txBody>
      </p:sp>
      <p:sp>
        <p:nvSpPr>
          <p:cNvPr id="11" name="TextBox 10"/>
          <p:cNvSpPr txBox="1"/>
          <p:nvPr/>
        </p:nvSpPr>
        <p:spPr>
          <a:xfrm>
            <a:off x="5683753" y="1782751"/>
            <a:ext cx="756518" cy="369332"/>
          </a:xfrm>
          <a:prstGeom prst="rect">
            <a:avLst/>
          </a:prstGeom>
          <a:noFill/>
        </p:spPr>
        <p:txBody>
          <a:bodyPr wrap="square" rtlCol="0">
            <a:spAutoFit/>
          </a:bodyPr>
          <a:lstStyle/>
          <a:p>
            <a:r>
              <a:rPr lang="en-CA" dirty="0" smtClean="0"/>
              <a:t>20%</a:t>
            </a:r>
            <a:endParaRPr lang="en-CA" dirty="0"/>
          </a:p>
        </p:txBody>
      </p:sp>
      <p:sp>
        <p:nvSpPr>
          <p:cNvPr id="12" name="TextBox 11"/>
          <p:cNvSpPr txBox="1"/>
          <p:nvPr/>
        </p:nvSpPr>
        <p:spPr>
          <a:xfrm>
            <a:off x="6907338" y="2486642"/>
            <a:ext cx="723626" cy="369332"/>
          </a:xfrm>
          <a:prstGeom prst="rect">
            <a:avLst/>
          </a:prstGeom>
          <a:noFill/>
        </p:spPr>
        <p:txBody>
          <a:bodyPr wrap="square" rtlCol="0">
            <a:spAutoFit/>
          </a:bodyPr>
          <a:lstStyle/>
          <a:p>
            <a:r>
              <a:rPr lang="en-CA" dirty="0" smtClean="0"/>
              <a:t>48%</a:t>
            </a:r>
            <a:endParaRPr lang="en-CA" dirty="0"/>
          </a:p>
        </p:txBody>
      </p:sp>
      <p:sp>
        <p:nvSpPr>
          <p:cNvPr id="13" name="TextBox 12"/>
          <p:cNvSpPr txBox="1"/>
          <p:nvPr/>
        </p:nvSpPr>
        <p:spPr>
          <a:xfrm>
            <a:off x="6803721" y="3257259"/>
            <a:ext cx="605214" cy="369332"/>
          </a:xfrm>
          <a:prstGeom prst="rect">
            <a:avLst/>
          </a:prstGeom>
          <a:noFill/>
        </p:spPr>
        <p:txBody>
          <a:bodyPr wrap="square" rtlCol="0">
            <a:spAutoFit/>
          </a:bodyPr>
          <a:lstStyle/>
          <a:p>
            <a:r>
              <a:rPr lang="en-CA" dirty="0" smtClean="0"/>
              <a:t>45%</a:t>
            </a:r>
            <a:endParaRPr lang="en-C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I receive other leave days by contract:</a:t>
            </a:r>
          </a:p>
        </p:txBody>
      </p:sp>
      <p:sp>
        <p:nvSpPr>
          <p:cNvPr id="5" name="Rectangle 4"/>
          <p:cNvSpPr/>
          <p:nvPr/>
        </p:nvSpPr>
        <p:spPr>
          <a:xfrm>
            <a:off x="405704" y="920097"/>
            <a:ext cx="8481737" cy="3416320"/>
          </a:xfrm>
          <a:prstGeom prst="rect">
            <a:avLst/>
          </a:prstGeom>
        </p:spPr>
        <p:txBody>
          <a:bodyPr wrap="square">
            <a:spAutoFit/>
          </a:bodyPr>
          <a:lstStyle/>
          <a:p>
            <a:r>
              <a:rPr lang="en-CA" dirty="0"/>
              <a:t>Range of specific responses</a:t>
            </a:r>
            <a:r>
              <a:rPr lang="en-CA" dirty="0" smtClean="0"/>
              <a:t>:</a:t>
            </a:r>
          </a:p>
          <a:p>
            <a:endParaRPr lang="en-CA" dirty="0" smtClean="0"/>
          </a:p>
          <a:p>
            <a:pPr marL="285750" indent="-285750">
              <a:buFont typeface="Arial" panose="020B0604020202020204" pitchFamily="34" charset="0"/>
              <a:buChar char="•"/>
            </a:pPr>
            <a:r>
              <a:rPr lang="en-CA" dirty="0" smtClean="0"/>
              <a:t>Not specified</a:t>
            </a:r>
            <a:endParaRPr lang="en-CA" dirty="0"/>
          </a:p>
          <a:p>
            <a:pPr marL="285750" indent="-285750">
              <a:buFont typeface="Arial" panose="020B0604020202020204" pitchFamily="34" charset="0"/>
              <a:buChar char="•"/>
            </a:pPr>
            <a:r>
              <a:rPr lang="en-CA" dirty="0"/>
              <a:t>Stat Holidays only</a:t>
            </a:r>
          </a:p>
          <a:p>
            <a:pPr marL="285750" indent="-285750">
              <a:buFont typeface="Arial" panose="020B0604020202020204" pitchFamily="34" charset="0"/>
              <a:buChar char="•"/>
            </a:pPr>
            <a:r>
              <a:rPr lang="en-CA" dirty="0" smtClean="0"/>
              <a:t>Same as teachers’ contract</a:t>
            </a:r>
          </a:p>
          <a:p>
            <a:pPr marL="285750" indent="-285750">
              <a:buFont typeface="Arial" panose="020B0604020202020204" pitchFamily="34" charset="0"/>
              <a:buChar char="•"/>
            </a:pPr>
            <a:r>
              <a:rPr lang="en-CA" dirty="0" smtClean="0"/>
              <a:t>Banking of up to 80 hours</a:t>
            </a:r>
          </a:p>
          <a:p>
            <a:pPr marL="285750" indent="-285750">
              <a:buFont typeface="Arial" panose="020B0604020202020204" pitchFamily="34" charset="0"/>
              <a:buChar char="•"/>
            </a:pPr>
            <a:r>
              <a:rPr lang="en-CA" dirty="0"/>
              <a:t>Any extra days only after all vacation days are gone</a:t>
            </a:r>
          </a:p>
          <a:p>
            <a:pPr marL="285750" indent="-285750">
              <a:buFont typeface="Arial" panose="020B0604020202020204" pitchFamily="34" charset="0"/>
              <a:buChar char="•"/>
            </a:pPr>
            <a:r>
              <a:rPr lang="en-CA" dirty="0" smtClean="0"/>
              <a:t>Family Medical Days 4 /</a:t>
            </a:r>
          </a:p>
          <a:p>
            <a:pPr marL="285750" indent="-285750">
              <a:buFont typeface="Arial" panose="020B0604020202020204" pitchFamily="34" charset="0"/>
              <a:buChar char="•"/>
            </a:pPr>
            <a:r>
              <a:rPr lang="en-CA" dirty="0" smtClean="0"/>
              <a:t>Personal Leave 1 / </a:t>
            </a:r>
            <a:r>
              <a:rPr lang="en-CA" b="1" dirty="0" smtClean="0">
                <a:solidFill>
                  <a:srgbClr val="FF0000"/>
                </a:solidFill>
              </a:rPr>
              <a:t>2 </a:t>
            </a:r>
            <a:r>
              <a:rPr lang="en-CA" dirty="0" smtClean="0"/>
              <a:t>/ 3 / 4 /  5 / 8 / 10</a:t>
            </a:r>
          </a:p>
          <a:p>
            <a:pPr marL="285750" indent="-285750">
              <a:buFont typeface="Arial" panose="020B0604020202020204" pitchFamily="34" charset="0"/>
              <a:buChar char="•"/>
            </a:pPr>
            <a:r>
              <a:rPr lang="en-CA" dirty="0" smtClean="0"/>
              <a:t>Compensatory / </a:t>
            </a:r>
            <a:r>
              <a:rPr lang="en-CA" b="1" dirty="0" smtClean="0">
                <a:solidFill>
                  <a:srgbClr val="FF0000"/>
                </a:solidFill>
              </a:rPr>
              <a:t>days in summer and at Christmas in lieu of board meeting time </a:t>
            </a:r>
            <a:r>
              <a:rPr lang="en-CA" dirty="0" smtClean="0"/>
              <a:t>/ 17 </a:t>
            </a:r>
          </a:p>
          <a:p>
            <a:pPr marL="285750" indent="-285750">
              <a:buFont typeface="Arial" panose="020B0604020202020204" pitchFamily="34" charset="0"/>
              <a:buChar char="•"/>
            </a:pPr>
            <a:r>
              <a:rPr lang="en-CA" dirty="0" smtClean="0"/>
              <a:t>Office Closure 8 x .5 / 6 / 7 / 10 / </a:t>
            </a:r>
            <a:r>
              <a:rPr lang="en-CA" b="1" dirty="0" smtClean="0">
                <a:solidFill>
                  <a:srgbClr val="FF0000"/>
                </a:solidFill>
              </a:rPr>
              <a:t>Fridays in Summer </a:t>
            </a:r>
            <a:r>
              <a:rPr lang="en-CA" dirty="0" smtClean="0"/>
              <a:t>/ Christmas Break</a:t>
            </a:r>
          </a:p>
          <a:p>
            <a:pPr marL="285750" indent="-285750">
              <a:buFont typeface="Arial" panose="020B0604020202020204" pitchFamily="34" charset="0"/>
              <a:buChar char="•"/>
            </a:pPr>
            <a:r>
              <a:rPr lang="en-CA" dirty="0" smtClean="0"/>
              <a:t>Bereavement / </a:t>
            </a:r>
            <a:r>
              <a:rPr lang="en-CA" b="1" dirty="0" smtClean="0">
                <a:solidFill>
                  <a:srgbClr val="FF0000"/>
                </a:solidFill>
              </a:rPr>
              <a:t>teachers’ contract </a:t>
            </a:r>
            <a:r>
              <a:rPr lang="en-CA" dirty="0" smtClean="0"/>
              <a:t>/ open ended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I have the following health related provisions:</a:t>
            </a:r>
          </a:p>
        </p:txBody>
      </p:sp>
      <p:pic>
        <p:nvPicPr>
          <p:cNvPr id="4" name="Picture 3" descr="chart651815670.png"/>
          <p:cNvPicPr>
            <a:picLocks noChangeAspect="1"/>
          </p:cNvPicPr>
          <p:nvPr/>
        </p:nvPicPr>
        <p:blipFill>
          <a:blip r:embed="rId3"/>
          <a:stretch>
            <a:fillRect/>
          </a:stretch>
        </p:blipFill>
        <p:spPr>
          <a:xfrm>
            <a:off x="3273163" y="1103786"/>
            <a:ext cx="5388428" cy="3356428"/>
          </a:xfrm>
          <a:prstGeom prst="rect">
            <a:avLst/>
          </a:prstGeom>
        </p:spPr>
      </p:pic>
      <p:sp>
        <p:nvSpPr>
          <p:cNvPr id="6" name="TextBox 5"/>
          <p:cNvSpPr txBox="1"/>
          <p:nvPr/>
        </p:nvSpPr>
        <p:spPr>
          <a:xfrm>
            <a:off x="1565663" y="1230164"/>
            <a:ext cx="2749779" cy="369332"/>
          </a:xfrm>
          <a:prstGeom prst="rect">
            <a:avLst/>
          </a:prstGeom>
          <a:solidFill>
            <a:schemeClr val="bg1"/>
          </a:solidFill>
        </p:spPr>
        <p:txBody>
          <a:bodyPr wrap="square" rtlCol="0">
            <a:spAutoFit/>
          </a:bodyPr>
          <a:lstStyle/>
          <a:p>
            <a:r>
              <a:rPr lang="en-CA" dirty="0" smtClean="0"/>
              <a:t>Not part of group plan</a:t>
            </a:r>
            <a:endParaRPr lang="en-CA" dirty="0"/>
          </a:p>
        </p:txBody>
      </p:sp>
      <p:sp>
        <p:nvSpPr>
          <p:cNvPr id="7" name="TextBox 6"/>
          <p:cNvSpPr txBox="1"/>
          <p:nvPr/>
        </p:nvSpPr>
        <p:spPr>
          <a:xfrm>
            <a:off x="1618291" y="1960368"/>
            <a:ext cx="2631367" cy="369332"/>
          </a:xfrm>
          <a:prstGeom prst="rect">
            <a:avLst/>
          </a:prstGeom>
          <a:solidFill>
            <a:schemeClr val="bg1"/>
          </a:solidFill>
        </p:spPr>
        <p:txBody>
          <a:bodyPr wrap="square" rtlCol="0">
            <a:spAutoFit/>
          </a:bodyPr>
          <a:lstStyle/>
          <a:p>
            <a:r>
              <a:rPr lang="en-CA" dirty="0" smtClean="0"/>
              <a:t>Division-paid group plan</a:t>
            </a:r>
            <a:endParaRPr lang="en-CA" dirty="0"/>
          </a:p>
        </p:txBody>
      </p:sp>
      <p:sp>
        <p:nvSpPr>
          <p:cNvPr id="9" name="TextBox 8"/>
          <p:cNvSpPr txBox="1"/>
          <p:nvPr/>
        </p:nvSpPr>
        <p:spPr>
          <a:xfrm>
            <a:off x="115137" y="2697151"/>
            <a:ext cx="4134522" cy="369332"/>
          </a:xfrm>
          <a:prstGeom prst="rect">
            <a:avLst/>
          </a:prstGeom>
          <a:solidFill>
            <a:schemeClr val="bg1"/>
          </a:solidFill>
        </p:spPr>
        <p:txBody>
          <a:bodyPr wrap="square" rtlCol="0">
            <a:spAutoFit/>
          </a:bodyPr>
          <a:lstStyle/>
          <a:p>
            <a:r>
              <a:rPr lang="en-CA" dirty="0" smtClean="0"/>
              <a:t>I pay premiums for a divisional group plan</a:t>
            </a:r>
            <a:endParaRPr lang="en-CA" dirty="0"/>
          </a:p>
        </p:txBody>
      </p:sp>
      <p:sp>
        <p:nvSpPr>
          <p:cNvPr id="10" name="TextBox 9"/>
          <p:cNvSpPr txBox="1"/>
          <p:nvPr/>
        </p:nvSpPr>
        <p:spPr>
          <a:xfrm>
            <a:off x="1401203" y="3407620"/>
            <a:ext cx="2848456" cy="923330"/>
          </a:xfrm>
          <a:prstGeom prst="rect">
            <a:avLst/>
          </a:prstGeom>
          <a:solidFill>
            <a:schemeClr val="bg1"/>
          </a:solidFill>
        </p:spPr>
        <p:txBody>
          <a:bodyPr wrap="square" rtlCol="0">
            <a:spAutoFit/>
          </a:bodyPr>
          <a:lstStyle/>
          <a:p>
            <a:r>
              <a:rPr lang="en-CA" dirty="0" smtClean="0"/>
              <a:t>I have a self-managed </a:t>
            </a:r>
          </a:p>
          <a:p>
            <a:r>
              <a:rPr lang="en-CA" dirty="0" smtClean="0"/>
              <a:t>personal health spending account</a:t>
            </a:r>
            <a:endParaRPr lang="en-CA" dirty="0"/>
          </a:p>
        </p:txBody>
      </p:sp>
      <p:sp>
        <p:nvSpPr>
          <p:cNvPr id="11" name="TextBox 10"/>
          <p:cNvSpPr txBox="1"/>
          <p:nvPr/>
        </p:nvSpPr>
        <p:spPr>
          <a:xfrm>
            <a:off x="4841715" y="1230164"/>
            <a:ext cx="644685" cy="369332"/>
          </a:xfrm>
          <a:prstGeom prst="rect">
            <a:avLst/>
          </a:prstGeom>
          <a:noFill/>
        </p:spPr>
        <p:txBody>
          <a:bodyPr wrap="square" rtlCol="0">
            <a:spAutoFit/>
          </a:bodyPr>
          <a:lstStyle/>
          <a:p>
            <a:r>
              <a:rPr lang="en-CA" dirty="0" smtClean="0"/>
              <a:t>7%</a:t>
            </a:r>
            <a:endParaRPr lang="en-CA" dirty="0"/>
          </a:p>
        </p:txBody>
      </p:sp>
      <p:sp>
        <p:nvSpPr>
          <p:cNvPr id="12" name="TextBox 11"/>
          <p:cNvSpPr txBox="1"/>
          <p:nvPr/>
        </p:nvSpPr>
        <p:spPr>
          <a:xfrm>
            <a:off x="6933652" y="1960368"/>
            <a:ext cx="624949" cy="369332"/>
          </a:xfrm>
          <a:prstGeom prst="rect">
            <a:avLst/>
          </a:prstGeom>
          <a:noFill/>
        </p:spPr>
        <p:txBody>
          <a:bodyPr wrap="square" rtlCol="0">
            <a:spAutoFit/>
          </a:bodyPr>
          <a:lstStyle/>
          <a:p>
            <a:r>
              <a:rPr lang="en-CA" dirty="0" smtClean="0"/>
              <a:t>59%</a:t>
            </a:r>
            <a:endParaRPr lang="en-CA" dirty="0"/>
          </a:p>
        </p:txBody>
      </p:sp>
      <p:sp>
        <p:nvSpPr>
          <p:cNvPr id="13" name="TextBox 12"/>
          <p:cNvSpPr txBox="1"/>
          <p:nvPr/>
        </p:nvSpPr>
        <p:spPr>
          <a:xfrm>
            <a:off x="5789007" y="2697151"/>
            <a:ext cx="835459" cy="369332"/>
          </a:xfrm>
          <a:prstGeom prst="rect">
            <a:avLst/>
          </a:prstGeom>
          <a:noFill/>
        </p:spPr>
        <p:txBody>
          <a:bodyPr wrap="square" rtlCol="0">
            <a:spAutoFit/>
          </a:bodyPr>
          <a:lstStyle/>
          <a:p>
            <a:r>
              <a:rPr lang="en-CA" dirty="0" smtClean="0"/>
              <a:t>33%</a:t>
            </a:r>
            <a:endParaRPr lang="en-CA" dirty="0"/>
          </a:p>
        </p:txBody>
      </p:sp>
      <p:sp>
        <p:nvSpPr>
          <p:cNvPr id="14" name="TextBox 13"/>
          <p:cNvSpPr txBox="1"/>
          <p:nvPr/>
        </p:nvSpPr>
        <p:spPr>
          <a:xfrm>
            <a:off x="5328518" y="3407620"/>
            <a:ext cx="638859" cy="369332"/>
          </a:xfrm>
          <a:prstGeom prst="rect">
            <a:avLst/>
          </a:prstGeom>
          <a:noFill/>
        </p:spPr>
        <p:txBody>
          <a:bodyPr wrap="square" rtlCol="0">
            <a:spAutoFit/>
          </a:bodyPr>
          <a:lstStyle/>
          <a:p>
            <a:r>
              <a:rPr lang="en-CA" dirty="0" smtClean="0"/>
              <a:t>21%</a:t>
            </a:r>
            <a:endParaRPr lang="en-CA" dirty="0"/>
          </a:p>
        </p:txBody>
      </p:sp>
      <p:sp>
        <p:nvSpPr>
          <p:cNvPr id="15" name="TextBox 14"/>
          <p:cNvSpPr txBox="1"/>
          <p:nvPr/>
        </p:nvSpPr>
        <p:spPr>
          <a:xfrm>
            <a:off x="2039309" y="4835137"/>
            <a:ext cx="6716564" cy="276999"/>
          </a:xfrm>
          <a:prstGeom prst="rect">
            <a:avLst/>
          </a:prstGeom>
          <a:noFill/>
        </p:spPr>
        <p:txBody>
          <a:bodyPr wrap="square" rtlCol="0">
            <a:spAutoFit/>
          </a:bodyPr>
          <a:lstStyle/>
          <a:p>
            <a:r>
              <a:rPr lang="en-CA" sz="1200" dirty="0" smtClean="0">
                <a:solidFill>
                  <a:srgbClr val="FF0000"/>
                </a:solidFill>
              </a:rPr>
              <a:t>I Pay 50% of premiums,  Division provides basic life insurance</a:t>
            </a:r>
            <a:endParaRPr lang="en-CA" sz="1200"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I have the following health related provisions:</a:t>
            </a:r>
          </a:p>
        </p:txBody>
      </p:sp>
      <p:sp>
        <p:nvSpPr>
          <p:cNvPr id="15" name="TextBox 14"/>
          <p:cNvSpPr txBox="1"/>
          <p:nvPr/>
        </p:nvSpPr>
        <p:spPr>
          <a:xfrm>
            <a:off x="2039309" y="4835137"/>
            <a:ext cx="6716564" cy="276999"/>
          </a:xfrm>
          <a:prstGeom prst="rect">
            <a:avLst/>
          </a:prstGeom>
          <a:noFill/>
        </p:spPr>
        <p:txBody>
          <a:bodyPr wrap="square" rtlCol="0">
            <a:spAutoFit/>
          </a:bodyPr>
          <a:lstStyle/>
          <a:p>
            <a:r>
              <a:rPr lang="en-CA" sz="1200" dirty="0" smtClean="0">
                <a:solidFill>
                  <a:srgbClr val="FF0000"/>
                </a:solidFill>
              </a:rPr>
              <a:t>Pay 50% of premiums,</a:t>
            </a:r>
            <a:endParaRPr lang="en-CA" sz="1200" dirty="0">
              <a:solidFill>
                <a:srgbClr val="FF0000"/>
              </a:solidFill>
            </a:endParaRPr>
          </a:p>
        </p:txBody>
      </p:sp>
      <p:sp>
        <p:nvSpPr>
          <p:cNvPr id="3" name="TextBox 2"/>
          <p:cNvSpPr txBox="1"/>
          <p:nvPr/>
        </p:nvSpPr>
        <p:spPr>
          <a:xfrm>
            <a:off x="519695" y="1006498"/>
            <a:ext cx="7380984" cy="2031325"/>
          </a:xfrm>
          <a:prstGeom prst="rect">
            <a:avLst/>
          </a:prstGeom>
          <a:noFill/>
        </p:spPr>
        <p:txBody>
          <a:bodyPr wrap="square" rtlCol="0">
            <a:spAutoFit/>
          </a:bodyPr>
          <a:lstStyle/>
          <a:p>
            <a:pPr marL="285750" indent="-285750">
              <a:buFont typeface="Arial" panose="020B0604020202020204" pitchFamily="34" charset="0"/>
              <a:buChar char="•"/>
            </a:pPr>
            <a:r>
              <a:rPr lang="en-CA" dirty="0" smtClean="0"/>
              <a:t>500/</a:t>
            </a:r>
            <a:r>
              <a:rPr lang="en-CA" b="1" dirty="0" smtClean="0">
                <a:solidFill>
                  <a:srgbClr val="FF0000"/>
                </a:solidFill>
              </a:rPr>
              <a:t>1000/1500/2000</a:t>
            </a:r>
            <a:r>
              <a:rPr lang="en-CA" dirty="0" smtClean="0"/>
              <a:t>/3000/8000</a:t>
            </a:r>
          </a:p>
          <a:p>
            <a:pPr marL="285750" indent="-285750">
              <a:buFont typeface="Arial" panose="020B0604020202020204" pitchFamily="34" charset="0"/>
              <a:buChar char="•"/>
            </a:pPr>
            <a:r>
              <a:rPr lang="en-CA" dirty="0" smtClean="0"/>
              <a:t>Anything beyond Blue Cross for self or family</a:t>
            </a:r>
          </a:p>
          <a:p>
            <a:pPr marL="285750" indent="-285750">
              <a:buFont typeface="Arial" panose="020B0604020202020204" pitchFamily="34" charset="0"/>
              <a:buChar char="•"/>
            </a:pPr>
            <a:r>
              <a:rPr lang="en-CA" dirty="0" smtClean="0"/>
              <a:t>Anything that CRA recognizes as tax deductible</a:t>
            </a:r>
          </a:p>
          <a:p>
            <a:pPr marL="285750" indent="-285750">
              <a:buFont typeface="Arial" panose="020B0604020202020204" pitchFamily="34" charset="0"/>
              <a:buChar char="•"/>
            </a:pPr>
            <a:r>
              <a:rPr lang="en-CA" dirty="0" smtClean="0"/>
              <a:t>Open ended</a:t>
            </a:r>
          </a:p>
          <a:p>
            <a:pPr marL="285750" indent="-285750">
              <a:buFont typeface="Arial" panose="020B0604020202020204" pitchFamily="34" charset="0"/>
              <a:buChar char="•"/>
            </a:pPr>
            <a:r>
              <a:rPr lang="en-CA" dirty="0" smtClean="0"/>
              <a:t>Anything that contributes to my health and wellbeing</a:t>
            </a:r>
          </a:p>
          <a:p>
            <a:pPr marL="285750" indent="-285750">
              <a:buFont typeface="Arial" panose="020B0604020202020204" pitchFamily="34" charset="0"/>
              <a:buChar char="•"/>
            </a:pPr>
            <a:r>
              <a:rPr lang="en-CA" dirty="0" smtClean="0"/>
              <a:t>Includes </a:t>
            </a:r>
            <a:r>
              <a:rPr lang="en-CA" dirty="0"/>
              <a:t>gym membership</a:t>
            </a:r>
          </a:p>
          <a:p>
            <a:endParaRPr lang="en-CA" dirty="0"/>
          </a:p>
        </p:txBody>
      </p:sp>
    </p:spTree>
    <p:extLst>
      <p:ext uri="{BB962C8B-B14F-4D97-AF65-F5344CB8AC3E}">
        <p14:creationId xmlns:p14="http://schemas.microsoft.com/office/powerpoint/2010/main" val="46907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Sick leave provisions in my contract include...</a:t>
            </a:r>
          </a:p>
        </p:txBody>
      </p:sp>
      <p:pic>
        <p:nvPicPr>
          <p:cNvPr id="4" name="Picture 3" descr="chart651838010.png"/>
          <p:cNvPicPr>
            <a:picLocks noChangeAspect="1"/>
          </p:cNvPicPr>
          <p:nvPr/>
        </p:nvPicPr>
        <p:blipFill>
          <a:blip r:embed="rId3"/>
          <a:stretch>
            <a:fillRect/>
          </a:stretch>
        </p:blipFill>
        <p:spPr>
          <a:xfrm>
            <a:off x="3135016" y="985793"/>
            <a:ext cx="5388428" cy="3719285"/>
          </a:xfrm>
          <a:prstGeom prst="rect">
            <a:avLst/>
          </a:prstGeom>
        </p:spPr>
      </p:pic>
      <p:sp>
        <p:nvSpPr>
          <p:cNvPr id="5" name="TextBox 4"/>
          <p:cNvSpPr txBox="1"/>
          <p:nvPr/>
        </p:nvSpPr>
        <p:spPr>
          <a:xfrm>
            <a:off x="861773" y="1051577"/>
            <a:ext cx="3289208" cy="369332"/>
          </a:xfrm>
          <a:prstGeom prst="rect">
            <a:avLst/>
          </a:prstGeom>
          <a:solidFill>
            <a:schemeClr val="bg1"/>
          </a:solidFill>
        </p:spPr>
        <p:txBody>
          <a:bodyPr wrap="square" rtlCol="0">
            <a:spAutoFit/>
          </a:bodyPr>
          <a:lstStyle/>
          <a:p>
            <a:r>
              <a:rPr lang="en-CA" dirty="0" smtClean="0"/>
              <a:t>Same as in teaching contract</a:t>
            </a:r>
            <a:endParaRPr lang="en-CA" dirty="0"/>
          </a:p>
        </p:txBody>
      </p:sp>
      <p:sp>
        <p:nvSpPr>
          <p:cNvPr id="6" name="TextBox 5"/>
          <p:cNvSpPr txBox="1"/>
          <p:nvPr/>
        </p:nvSpPr>
        <p:spPr>
          <a:xfrm>
            <a:off x="861773" y="1585398"/>
            <a:ext cx="3289208" cy="369332"/>
          </a:xfrm>
          <a:prstGeom prst="rect">
            <a:avLst/>
          </a:prstGeom>
          <a:solidFill>
            <a:schemeClr val="bg1"/>
          </a:solidFill>
        </p:spPr>
        <p:txBody>
          <a:bodyPr wrap="square" rtlCol="0">
            <a:spAutoFit/>
          </a:bodyPr>
          <a:lstStyle/>
          <a:p>
            <a:r>
              <a:rPr lang="en-CA" dirty="0" smtClean="0"/>
              <a:t>Same as support staff contract</a:t>
            </a:r>
            <a:endParaRPr lang="en-CA" dirty="0"/>
          </a:p>
        </p:txBody>
      </p:sp>
      <p:sp>
        <p:nvSpPr>
          <p:cNvPr id="7" name="TextBox 6"/>
          <p:cNvSpPr txBox="1"/>
          <p:nvPr/>
        </p:nvSpPr>
        <p:spPr>
          <a:xfrm>
            <a:off x="115136" y="2170878"/>
            <a:ext cx="4035845" cy="369332"/>
          </a:xfrm>
          <a:prstGeom prst="rect">
            <a:avLst/>
          </a:prstGeom>
          <a:solidFill>
            <a:schemeClr val="bg1"/>
          </a:solidFill>
        </p:spPr>
        <p:txBody>
          <a:bodyPr wrap="square" rtlCol="0">
            <a:spAutoFit/>
          </a:bodyPr>
          <a:lstStyle/>
          <a:p>
            <a:r>
              <a:rPr lang="en-CA" dirty="0" smtClean="0"/>
              <a:t>Specific provisions in individual contract</a:t>
            </a:r>
            <a:endParaRPr lang="en-CA" dirty="0"/>
          </a:p>
        </p:txBody>
      </p:sp>
      <p:sp>
        <p:nvSpPr>
          <p:cNvPr id="8" name="TextBox 7"/>
          <p:cNvSpPr txBox="1"/>
          <p:nvPr/>
        </p:nvSpPr>
        <p:spPr>
          <a:xfrm>
            <a:off x="361813" y="2710308"/>
            <a:ext cx="3789168" cy="368391"/>
          </a:xfrm>
          <a:prstGeom prst="rect">
            <a:avLst/>
          </a:prstGeom>
          <a:solidFill>
            <a:schemeClr val="bg1"/>
          </a:solidFill>
        </p:spPr>
        <p:txBody>
          <a:bodyPr wrap="square" rtlCol="0">
            <a:spAutoFit/>
          </a:bodyPr>
          <a:lstStyle/>
          <a:p>
            <a:r>
              <a:rPr lang="en-CA" dirty="0" smtClean="0"/>
              <a:t>Maximum days provided on signing</a:t>
            </a:r>
            <a:endParaRPr lang="en-CA" dirty="0"/>
          </a:p>
        </p:txBody>
      </p:sp>
      <p:sp>
        <p:nvSpPr>
          <p:cNvPr id="9" name="TextBox 8"/>
          <p:cNvSpPr txBox="1"/>
          <p:nvPr/>
        </p:nvSpPr>
        <p:spPr>
          <a:xfrm>
            <a:off x="2085356" y="3262895"/>
            <a:ext cx="2065623" cy="369332"/>
          </a:xfrm>
          <a:prstGeom prst="rect">
            <a:avLst/>
          </a:prstGeom>
          <a:solidFill>
            <a:schemeClr val="bg1"/>
          </a:solidFill>
        </p:spPr>
        <p:txBody>
          <a:bodyPr wrap="square" rtlCol="0">
            <a:spAutoFit/>
          </a:bodyPr>
          <a:lstStyle/>
          <a:p>
            <a:r>
              <a:rPr lang="en-CA" dirty="0" smtClean="0"/>
              <a:t>Earn days annually</a:t>
            </a:r>
            <a:endParaRPr lang="en-CA" dirty="0"/>
          </a:p>
        </p:txBody>
      </p:sp>
      <p:sp>
        <p:nvSpPr>
          <p:cNvPr id="10" name="TextBox 9"/>
          <p:cNvSpPr txBox="1"/>
          <p:nvPr/>
        </p:nvSpPr>
        <p:spPr>
          <a:xfrm>
            <a:off x="3118167" y="3769433"/>
            <a:ext cx="1015963" cy="369332"/>
          </a:xfrm>
          <a:prstGeom prst="rect">
            <a:avLst/>
          </a:prstGeom>
          <a:solidFill>
            <a:schemeClr val="bg1"/>
          </a:solidFill>
        </p:spPr>
        <p:txBody>
          <a:bodyPr wrap="square" rtlCol="0">
            <a:spAutoFit/>
          </a:bodyPr>
          <a:lstStyle/>
          <a:p>
            <a:r>
              <a:rPr lang="en-CA" dirty="0" smtClean="0"/>
              <a:t>Other</a:t>
            </a:r>
            <a:endParaRPr lang="en-CA" dirty="0"/>
          </a:p>
        </p:txBody>
      </p:sp>
      <p:sp>
        <p:nvSpPr>
          <p:cNvPr id="11" name="TextBox 10"/>
          <p:cNvSpPr txBox="1"/>
          <p:nvPr/>
        </p:nvSpPr>
        <p:spPr>
          <a:xfrm>
            <a:off x="7321777" y="1051577"/>
            <a:ext cx="710469" cy="369332"/>
          </a:xfrm>
          <a:prstGeom prst="rect">
            <a:avLst/>
          </a:prstGeom>
          <a:noFill/>
        </p:spPr>
        <p:txBody>
          <a:bodyPr wrap="square" rtlCol="0">
            <a:spAutoFit/>
          </a:bodyPr>
          <a:lstStyle/>
          <a:p>
            <a:r>
              <a:rPr lang="en-CA" dirty="0" smtClean="0"/>
              <a:t>70%</a:t>
            </a:r>
            <a:endParaRPr lang="en-CA" dirty="0"/>
          </a:p>
        </p:txBody>
      </p:sp>
      <p:sp>
        <p:nvSpPr>
          <p:cNvPr id="12" name="TextBox 11"/>
          <p:cNvSpPr txBox="1"/>
          <p:nvPr/>
        </p:nvSpPr>
        <p:spPr>
          <a:xfrm>
            <a:off x="4512794" y="1585398"/>
            <a:ext cx="664420" cy="369332"/>
          </a:xfrm>
          <a:prstGeom prst="rect">
            <a:avLst/>
          </a:prstGeom>
          <a:noFill/>
        </p:spPr>
        <p:txBody>
          <a:bodyPr wrap="square" rtlCol="0">
            <a:spAutoFit/>
          </a:bodyPr>
          <a:lstStyle/>
          <a:p>
            <a:r>
              <a:rPr lang="en-CA" dirty="0" smtClean="0"/>
              <a:t>5%</a:t>
            </a:r>
            <a:endParaRPr lang="en-CA" dirty="0"/>
          </a:p>
        </p:txBody>
      </p:sp>
      <p:sp>
        <p:nvSpPr>
          <p:cNvPr id="13" name="TextBox 12"/>
          <p:cNvSpPr txBox="1"/>
          <p:nvPr/>
        </p:nvSpPr>
        <p:spPr>
          <a:xfrm>
            <a:off x="4512794" y="2170878"/>
            <a:ext cx="467068" cy="369332"/>
          </a:xfrm>
          <a:prstGeom prst="rect">
            <a:avLst/>
          </a:prstGeom>
          <a:noFill/>
        </p:spPr>
        <p:txBody>
          <a:bodyPr wrap="square" rtlCol="0">
            <a:spAutoFit/>
          </a:bodyPr>
          <a:lstStyle/>
          <a:p>
            <a:r>
              <a:rPr lang="en-CA" dirty="0" smtClean="0"/>
              <a:t>4%</a:t>
            </a:r>
            <a:endParaRPr lang="en-CA" dirty="0"/>
          </a:p>
        </p:txBody>
      </p:sp>
      <p:sp>
        <p:nvSpPr>
          <p:cNvPr id="14" name="TextBox 13"/>
          <p:cNvSpPr txBox="1"/>
          <p:nvPr/>
        </p:nvSpPr>
        <p:spPr>
          <a:xfrm>
            <a:off x="4650941" y="2710308"/>
            <a:ext cx="473646" cy="369332"/>
          </a:xfrm>
          <a:prstGeom prst="rect">
            <a:avLst/>
          </a:prstGeom>
          <a:noFill/>
        </p:spPr>
        <p:txBody>
          <a:bodyPr wrap="square" rtlCol="0">
            <a:spAutoFit/>
          </a:bodyPr>
          <a:lstStyle/>
          <a:p>
            <a:r>
              <a:rPr lang="en-CA" dirty="0" smtClean="0"/>
              <a:t>6%</a:t>
            </a:r>
            <a:endParaRPr lang="en-CA" dirty="0"/>
          </a:p>
        </p:txBody>
      </p:sp>
      <p:sp>
        <p:nvSpPr>
          <p:cNvPr id="15" name="TextBox 14"/>
          <p:cNvSpPr txBox="1"/>
          <p:nvPr/>
        </p:nvSpPr>
        <p:spPr>
          <a:xfrm>
            <a:off x="5078538" y="3262895"/>
            <a:ext cx="750692" cy="369332"/>
          </a:xfrm>
          <a:prstGeom prst="rect">
            <a:avLst/>
          </a:prstGeom>
          <a:noFill/>
        </p:spPr>
        <p:txBody>
          <a:bodyPr wrap="square" rtlCol="0">
            <a:spAutoFit/>
          </a:bodyPr>
          <a:lstStyle/>
          <a:p>
            <a:r>
              <a:rPr lang="en-CA" dirty="0" smtClean="0"/>
              <a:t>18%</a:t>
            </a:r>
            <a:endParaRPr lang="en-CA" dirty="0"/>
          </a:p>
        </p:txBody>
      </p:sp>
      <p:sp>
        <p:nvSpPr>
          <p:cNvPr id="16" name="TextBox 15"/>
          <p:cNvSpPr txBox="1"/>
          <p:nvPr/>
        </p:nvSpPr>
        <p:spPr>
          <a:xfrm>
            <a:off x="4512793" y="3769433"/>
            <a:ext cx="611793" cy="369332"/>
          </a:xfrm>
          <a:prstGeom prst="rect">
            <a:avLst/>
          </a:prstGeom>
          <a:noFill/>
        </p:spPr>
        <p:txBody>
          <a:bodyPr wrap="square" rtlCol="0">
            <a:spAutoFit/>
          </a:bodyPr>
          <a:lstStyle/>
          <a:p>
            <a:r>
              <a:rPr lang="en-CA" dirty="0" smtClean="0"/>
              <a:t>5%</a:t>
            </a:r>
            <a:endParaRPr lang="en-CA" dirty="0"/>
          </a:p>
        </p:txBody>
      </p:sp>
      <p:sp>
        <p:nvSpPr>
          <p:cNvPr id="17" name="TextBox 16"/>
          <p:cNvSpPr txBox="1"/>
          <p:nvPr/>
        </p:nvSpPr>
        <p:spPr>
          <a:xfrm>
            <a:off x="2133058" y="4835137"/>
            <a:ext cx="6826746" cy="276999"/>
          </a:xfrm>
          <a:prstGeom prst="rect">
            <a:avLst/>
          </a:prstGeom>
          <a:noFill/>
        </p:spPr>
        <p:txBody>
          <a:bodyPr wrap="square" rtlCol="0">
            <a:spAutoFit/>
          </a:bodyPr>
          <a:lstStyle/>
          <a:p>
            <a:r>
              <a:rPr lang="en-CA" sz="1200" dirty="0">
                <a:solidFill>
                  <a:srgbClr val="FF0000"/>
                </a:solidFill>
              </a:rPr>
              <a:t>S</a:t>
            </a:r>
            <a:r>
              <a:rPr lang="en-CA" sz="1200" dirty="0" smtClean="0">
                <a:solidFill>
                  <a:srgbClr val="FF0000"/>
                </a:solidFill>
              </a:rPr>
              <a:t>tarted with 60 days, started </a:t>
            </a:r>
            <a:r>
              <a:rPr lang="en-CA" sz="1200" dirty="0">
                <a:solidFill>
                  <a:srgbClr val="FF0000"/>
                </a:solidFill>
              </a:rPr>
              <a:t>with max days</a:t>
            </a:r>
            <a:r>
              <a:rPr lang="en-CA" sz="1200" dirty="0" smtClean="0">
                <a:solidFill>
                  <a:srgbClr val="FF0000"/>
                </a:solidFill>
              </a:rPr>
              <a:t>, earn 20 – 24 days, max 120 - 130 </a:t>
            </a:r>
            <a:endParaRPr lang="en-CA" sz="1200"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Q13: My salary and benefits are negotiated...</a:t>
            </a:r>
          </a:p>
        </p:txBody>
      </p:sp>
      <p:sp>
        <p:nvSpPr>
          <p:cNvPr id="3" name="Content Placeholder 2"/>
          <p:cNvSpPr>
            <a:spLocks noGrp="1"/>
          </p:cNvSpPr>
          <p:nvPr>
            <p:ph idx="1"/>
          </p:nvPr>
        </p:nvSpPr>
        <p:spPr/>
        <p:txBody>
          <a:bodyPr/>
          <a:lstStyle/>
          <a:p>
            <a:r>
              <a:t>Answered: 80    Skipped: 3</a:t>
            </a:r>
          </a:p>
        </p:txBody>
      </p:sp>
      <p:pic>
        <p:nvPicPr>
          <p:cNvPr id="4" name="Picture 3" descr="chart651861090.png"/>
          <p:cNvPicPr>
            <a:picLocks noChangeAspect="1"/>
          </p:cNvPicPr>
          <p:nvPr/>
        </p:nvPicPr>
        <p:blipFill>
          <a:blip r:embed="rId3"/>
          <a:stretch>
            <a:fillRect/>
          </a:stretch>
        </p:blipFill>
        <p:spPr>
          <a:xfrm>
            <a:off x="3463937" y="1130100"/>
            <a:ext cx="5388428" cy="2630714"/>
          </a:xfrm>
          <a:prstGeom prst="rect">
            <a:avLst/>
          </a:prstGeom>
        </p:spPr>
      </p:pic>
      <p:sp>
        <p:nvSpPr>
          <p:cNvPr id="5" name="TextBox 4"/>
          <p:cNvSpPr txBox="1"/>
          <p:nvPr/>
        </p:nvSpPr>
        <p:spPr>
          <a:xfrm>
            <a:off x="618369" y="1320874"/>
            <a:ext cx="3854954" cy="369332"/>
          </a:xfrm>
          <a:prstGeom prst="rect">
            <a:avLst/>
          </a:prstGeom>
          <a:solidFill>
            <a:schemeClr val="bg1"/>
          </a:solidFill>
        </p:spPr>
        <p:txBody>
          <a:bodyPr wrap="square" rtlCol="0">
            <a:spAutoFit/>
          </a:bodyPr>
          <a:lstStyle/>
          <a:p>
            <a:r>
              <a:rPr lang="en-CA" dirty="0" smtClean="0"/>
              <a:t>By me with Board / Chair / Committee</a:t>
            </a:r>
            <a:endParaRPr lang="en-CA" dirty="0"/>
          </a:p>
        </p:txBody>
      </p:sp>
      <p:sp>
        <p:nvSpPr>
          <p:cNvPr id="6" name="TextBox 5"/>
          <p:cNvSpPr txBox="1"/>
          <p:nvPr/>
        </p:nvSpPr>
        <p:spPr>
          <a:xfrm>
            <a:off x="618370" y="1994202"/>
            <a:ext cx="3854953" cy="369332"/>
          </a:xfrm>
          <a:prstGeom prst="rect">
            <a:avLst/>
          </a:prstGeom>
          <a:solidFill>
            <a:schemeClr val="bg1"/>
          </a:solidFill>
        </p:spPr>
        <p:txBody>
          <a:bodyPr wrap="square" rtlCol="0">
            <a:spAutoFit/>
          </a:bodyPr>
          <a:lstStyle/>
          <a:p>
            <a:r>
              <a:rPr lang="en-CA" dirty="0" smtClean="0"/>
              <a:t>By like group with spokesperson</a:t>
            </a:r>
            <a:endParaRPr lang="en-CA" dirty="0"/>
          </a:p>
        </p:txBody>
      </p:sp>
      <p:sp>
        <p:nvSpPr>
          <p:cNvPr id="7" name="TextBox 6"/>
          <p:cNvSpPr txBox="1"/>
          <p:nvPr/>
        </p:nvSpPr>
        <p:spPr>
          <a:xfrm>
            <a:off x="723626" y="2749778"/>
            <a:ext cx="3749698" cy="369332"/>
          </a:xfrm>
          <a:prstGeom prst="rect">
            <a:avLst/>
          </a:prstGeom>
          <a:solidFill>
            <a:schemeClr val="bg1"/>
          </a:solidFill>
        </p:spPr>
        <p:txBody>
          <a:bodyPr wrap="square" rtlCol="0">
            <a:spAutoFit/>
          </a:bodyPr>
          <a:lstStyle/>
          <a:p>
            <a:r>
              <a:rPr lang="en-CA" dirty="0" smtClean="0"/>
              <a:t>By Head Supt or Sec-Treasurer</a:t>
            </a:r>
            <a:endParaRPr lang="en-CA" dirty="0"/>
          </a:p>
        </p:txBody>
      </p:sp>
      <p:sp>
        <p:nvSpPr>
          <p:cNvPr id="8" name="TextBox 7"/>
          <p:cNvSpPr txBox="1"/>
          <p:nvPr/>
        </p:nvSpPr>
        <p:spPr>
          <a:xfrm>
            <a:off x="6795505" y="1269635"/>
            <a:ext cx="736783" cy="369332"/>
          </a:xfrm>
          <a:prstGeom prst="rect">
            <a:avLst/>
          </a:prstGeom>
          <a:noFill/>
        </p:spPr>
        <p:txBody>
          <a:bodyPr wrap="square" rtlCol="0">
            <a:spAutoFit/>
          </a:bodyPr>
          <a:lstStyle/>
          <a:p>
            <a:r>
              <a:rPr lang="en-CA" dirty="0" smtClean="0"/>
              <a:t>50%</a:t>
            </a:r>
            <a:endParaRPr lang="en-CA" dirty="0"/>
          </a:p>
        </p:txBody>
      </p:sp>
      <p:sp>
        <p:nvSpPr>
          <p:cNvPr id="9" name="TextBox 8"/>
          <p:cNvSpPr txBox="1"/>
          <p:nvPr/>
        </p:nvSpPr>
        <p:spPr>
          <a:xfrm>
            <a:off x="5177214" y="1994202"/>
            <a:ext cx="703891" cy="369332"/>
          </a:xfrm>
          <a:prstGeom prst="rect">
            <a:avLst/>
          </a:prstGeom>
          <a:noFill/>
        </p:spPr>
        <p:txBody>
          <a:bodyPr wrap="square" rtlCol="0">
            <a:spAutoFit/>
          </a:bodyPr>
          <a:lstStyle/>
          <a:p>
            <a:r>
              <a:rPr lang="en-CA" dirty="0" smtClean="0"/>
              <a:t>11%</a:t>
            </a:r>
            <a:endParaRPr lang="en-CA" dirty="0"/>
          </a:p>
        </p:txBody>
      </p:sp>
      <p:sp>
        <p:nvSpPr>
          <p:cNvPr id="10" name="TextBox 9"/>
          <p:cNvSpPr txBox="1"/>
          <p:nvPr/>
        </p:nvSpPr>
        <p:spPr>
          <a:xfrm>
            <a:off x="6288967" y="2749778"/>
            <a:ext cx="756518" cy="369332"/>
          </a:xfrm>
          <a:prstGeom prst="rect">
            <a:avLst/>
          </a:prstGeom>
          <a:noFill/>
        </p:spPr>
        <p:txBody>
          <a:bodyPr wrap="square" rtlCol="0">
            <a:spAutoFit/>
          </a:bodyPr>
          <a:lstStyle/>
          <a:p>
            <a:r>
              <a:rPr lang="en-CA" dirty="0" smtClean="0"/>
              <a:t>39%</a:t>
            </a:r>
            <a:endParaRPr lang="en-CA" dirty="0"/>
          </a:p>
        </p:txBody>
      </p:sp>
      <p:sp>
        <p:nvSpPr>
          <p:cNvPr id="11" name="TextBox 10"/>
          <p:cNvSpPr txBox="1"/>
          <p:nvPr/>
        </p:nvSpPr>
        <p:spPr>
          <a:xfrm>
            <a:off x="2085358" y="4841715"/>
            <a:ext cx="6440271" cy="276999"/>
          </a:xfrm>
          <a:prstGeom prst="rect">
            <a:avLst/>
          </a:prstGeom>
          <a:noFill/>
        </p:spPr>
        <p:txBody>
          <a:bodyPr wrap="square" rtlCol="0">
            <a:spAutoFit/>
          </a:bodyPr>
          <a:lstStyle/>
          <a:p>
            <a:r>
              <a:rPr lang="en-CA" sz="1200" dirty="0" smtClean="0">
                <a:solidFill>
                  <a:srgbClr val="FF0000"/>
                </a:solidFill>
              </a:rPr>
              <a:t>Board awards salary and benefit improvements – no input from employee</a:t>
            </a:r>
            <a:endParaRPr lang="en-CA" sz="12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My salary range is...</a:t>
            </a:r>
          </a:p>
        </p:txBody>
      </p:sp>
      <p:pic>
        <p:nvPicPr>
          <p:cNvPr id="4" name="Picture 3" descr="chart651889330.png"/>
          <p:cNvPicPr>
            <a:picLocks noChangeAspect="1"/>
          </p:cNvPicPr>
          <p:nvPr/>
        </p:nvPicPr>
        <p:blipFill>
          <a:blip r:embed="rId3"/>
          <a:stretch>
            <a:fillRect/>
          </a:stretch>
        </p:blipFill>
        <p:spPr>
          <a:xfrm>
            <a:off x="2572161" y="823329"/>
            <a:ext cx="6214420" cy="4166062"/>
          </a:xfrm>
          <a:prstGeom prst="rect">
            <a:avLst/>
          </a:prstGeom>
        </p:spPr>
      </p:pic>
      <p:sp>
        <p:nvSpPr>
          <p:cNvPr id="6" name="TextBox 5"/>
          <p:cNvSpPr txBox="1"/>
          <p:nvPr/>
        </p:nvSpPr>
        <p:spPr>
          <a:xfrm>
            <a:off x="3743118" y="823329"/>
            <a:ext cx="763097" cy="369332"/>
          </a:xfrm>
          <a:prstGeom prst="rect">
            <a:avLst/>
          </a:prstGeom>
          <a:noFill/>
        </p:spPr>
        <p:txBody>
          <a:bodyPr wrap="square" rtlCol="0">
            <a:spAutoFit/>
          </a:bodyPr>
          <a:lstStyle/>
          <a:p>
            <a:r>
              <a:rPr lang="en-CA" dirty="0" smtClean="0"/>
              <a:t>0%</a:t>
            </a:r>
            <a:endParaRPr lang="en-CA" dirty="0"/>
          </a:p>
        </p:txBody>
      </p:sp>
      <p:sp>
        <p:nvSpPr>
          <p:cNvPr id="7" name="TextBox 6"/>
          <p:cNvSpPr txBox="1"/>
          <p:nvPr/>
        </p:nvSpPr>
        <p:spPr>
          <a:xfrm>
            <a:off x="4124666" y="1107142"/>
            <a:ext cx="513116" cy="369332"/>
          </a:xfrm>
          <a:prstGeom prst="rect">
            <a:avLst/>
          </a:prstGeom>
          <a:noFill/>
        </p:spPr>
        <p:txBody>
          <a:bodyPr wrap="square" rtlCol="0">
            <a:spAutoFit/>
          </a:bodyPr>
          <a:lstStyle/>
          <a:p>
            <a:r>
              <a:rPr lang="en-CA" dirty="0" smtClean="0"/>
              <a:t>4%</a:t>
            </a:r>
            <a:endParaRPr lang="en-CA" dirty="0"/>
          </a:p>
        </p:txBody>
      </p:sp>
      <p:sp>
        <p:nvSpPr>
          <p:cNvPr id="8" name="TextBox 7"/>
          <p:cNvSpPr txBox="1"/>
          <p:nvPr/>
        </p:nvSpPr>
        <p:spPr>
          <a:xfrm>
            <a:off x="4315439" y="1423847"/>
            <a:ext cx="644685" cy="369332"/>
          </a:xfrm>
          <a:prstGeom prst="rect">
            <a:avLst/>
          </a:prstGeom>
          <a:noFill/>
        </p:spPr>
        <p:txBody>
          <a:bodyPr wrap="square" rtlCol="0">
            <a:spAutoFit/>
          </a:bodyPr>
          <a:lstStyle/>
          <a:p>
            <a:r>
              <a:rPr lang="en-CA" dirty="0" smtClean="0"/>
              <a:t>8%</a:t>
            </a:r>
            <a:endParaRPr lang="en-CA" dirty="0"/>
          </a:p>
        </p:txBody>
      </p:sp>
      <p:sp>
        <p:nvSpPr>
          <p:cNvPr id="9" name="TextBox 8"/>
          <p:cNvSpPr txBox="1"/>
          <p:nvPr/>
        </p:nvSpPr>
        <p:spPr>
          <a:xfrm>
            <a:off x="4381224" y="1747130"/>
            <a:ext cx="809145" cy="369332"/>
          </a:xfrm>
          <a:prstGeom prst="rect">
            <a:avLst/>
          </a:prstGeom>
          <a:noFill/>
        </p:spPr>
        <p:txBody>
          <a:bodyPr wrap="square" rtlCol="0">
            <a:spAutoFit/>
          </a:bodyPr>
          <a:lstStyle/>
          <a:p>
            <a:r>
              <a:rPr lang="en-CA" dirty="0" smtClean="0"/>
              <a:t>11%</a:t>
            </a:r>
            <a:endParaRPr lang="en-CA" dirty="0"/>
          </a:p>
        </p:txBody>
      </p:sp>
      <p:sp>
        <p:nvSpPr>
          <p:cNvPr id="10" name="TextBox 9"/>
          <p:cNvSpPr txBox="1"/>
          <p:nvPr/>
        </p:nvSpPr>
        <p:spPr>
          <a:xfrm>
            <a:off x="4785796" y="2044099"/>
            <a:ext cx="631529" cy="383337"/>
          </a:xfrm>
          <a:prstGeom prst="rect">
            <a:avLst/>
          </a:prstGeom>
          <a:noFill/>
        </p:spPr>
        <p:txBody>
          <a:bodyPr wrap="square" rtlCol="0">
            <a:spAutoFit/>
          </a:bodyPr>
          <a:lstStyle/>
          <a:p>
            <a:r>
              <a:rPr lang="en-CA" dirty="0" smtClean="0"/>
              <a:t>19%</a:t>
            </a:r>
            <a:endParaRPr lang="en-CA" dirty="0"/>
          </a:p>
        </p:txBody>
      </p:sp>
      <p:sp>
        <p:nvSpPr>
          <p:cNvPr id="11" name="TextBox 10"/>
          <p:cNvSpPr txBox="1"/>
          <p:nvPr/>
        </p:nvSpPr>
        <p:spPr>
          <a:xfrm>
            <a:off x="4837334" y="2374809"/>
            <a:ext cx="842037" cy="369332"/>
          </a:xfrm>
          <a:prstGeom prst="rect">
            <a:avLst/>
          </a:prstGeom>
          <a:noFill/>
        </p:spPr>
        <p:txBody>
          <a:bodyPr wrap="square" rtlCol="0">
            <a:spAutoFit/>
          </a:bodyPr>
          <a:lstStyle/>
          <a:p>
            <a:r>
              <a:rPr lang="en-CA" dirty="0" smtClean="0"/>
              <a:t>18%</a:t>
            </a:r>
            <a:endParaRPr lang="en-CA" dirty="0"/>
          </a:p>
        </p:txBody>
      </p:sp>
      <p:sp>
        <p:nvSpPr>
          <p:cNvPr id="12" name="TextBox 11"/>
          <p:cNvSpPr txBox="1"/>
          <p:nvPr/>
        </p:nvSpPr>
        <p:spPr>
          <a:xfrm>
            <a:off x="4986438" y="2721694"/>
            <a:ext cx="861773" cy="369332"/>
          </a:xfrm>
          <a:prstGeom prst="rect">
            <a:avLst/>
          </a:prstGeom>
          <a:noFill/>
        </p:spPr>
        <p:txBody>
          <a:bodyPr wrap="square" rtlCol="0">
            <a:spAutoFit/>
          </a:bodyPr>
          <a:lstStyle/>
          <a:p>
            <a:r>
              <a:rPr lang="en-CA" dirty="0" smtClean="0"/>
              <a:t>23%</a:t>
            </a:r>
            <a:endParaRPr lang="en-CA" dirty="0"/>
          </a:p>
        </p:txBody>
      </p:sp>
      <p:sp>
        <p:nvSpPr>
          <p:cNvPr id="13" name="TextBox 12"/>
          <p:cNvSpPr txBox="1"/>
          <p:nvPr/>
        </p:nvSpPr>
        <p:spPr>
          <a:xfrm>
            <a:off x="4337372" y="3031820"/>
            <a:ext cx="720336" cy="369332"/>
          </a:xfrm>
          <a:prstGeom prst="rect">
            <a:avLst/>
          </a:prstGeom>
          <a:noFill/>
        </p:spPr>
        <p:txBody>
          <a:bodyPr wrap="square" rtlCol="0">
            <a:spAutoFit/>
          </a:bodyPr>
          <a:lstStyle/>
          <a:p>
            <a:r>
              <a:rPr lang="en-CA" dirty="0" smtClean="0"/>
              <a:t>10%</a:t>
            </a:r>
            <a:endParaRPr lang="en-CA" dirty="0"/>
          </a:p>
        </p:txBody>
      </p:sp>
      <p:sp>
        <p:nvSpPr>
          <p:cNvPr id="14" name="TextBox 13"/>
          <p:cNvSpPr txBox="1"/>
          <p:nvPr/>
        </p:nvSpPr>
        <p:spPr>
          <a:xfrm>
            <a:off x="4035858" y="3373788"/>
            <a:ext cx="470357" cy="369332"/>
          </a:xfrm>
          <a:prstGeom prst="rect">
            <a:avLst/>
          </a:prstGeom>
          <a:noFill/>
        </p:spPr>
        <p:txBody>
          <a:bodyPr wrap="square" rtlCol="0">
            <a:spAutoFit/>
          </a:bodyPr>
          <a:lstStyle/>
          <a:p>
            <a:r>
              <a:rPr lang="en-CA" dirty="0" smtClean="0"/>
              <a:t>4%</a:t>
            </a:r>
            <a:endParaRPr lang="en-CA" dirty="0"/>
          </a:p>
        </p:txBody>
      </p:sp>
      <p:sp>
        <p:nvSpPr>
          <p:cNvPr id="15" name="TextBox 14"/>
          <p:cNvSpPr txBox="1"/>
          <p:nvPr/>
        </p:nvSpPr>
        <p:spPr>
          <a:xfrm>
            <a:off x="3791365" y="3670758"/>
            <a:ext cx="714850" cy="369332"/>
          </a:xfrm>
          <a:prstGeom prst="rect">
            <a:avLst/>
          </a:prstGeom>
          <a:noFill/>
        </p:spPr>
        <p:txBody>
          <a:bodyPr wrap="square" rtlCol="0">
            <a:spAutoFit/>
          </a:bodyPr>
          <a:lstStyle/>
          <a:p>
            <a:r>
              <a:rPr lang="en-CA" dirty="0" smtClean="0"/>
              <a:t>0%</a:t>
            </a:r>
            <a:endParaRPr lang="en-CA" dirty="0"/>
          </a:p>
        </p:txBody>
      </p:sp>
      <p:sp>
        <p:nvSpPr>
          <p:cNvPr id="16" name="TextBox 15"/>
          <p:cNvSpPr txBox="1"/>
          <p:nvPr/>
        </p:nvSpPr>
        <p:spPr>
          <a:xfrm>
            <a:off x="3924025" y="3994041"/>
            <a:ext cx="605212" cy="374028"/>
          </a:xfrm>
          <a:prstGeom prst="rect">
            <a:avLst/>
          </a:prstGeom>
          <a:noFill/>
        </p:spPr>
        <p:txBody>
          <a:bodyPr wrap="square" rtlCol="0">
            <a:spAutoFit/>
          </a:bodyPr>
          <a:lstStyle/>
          <a:p>
            <a:r>
              <a:rPr lang="en-CA" dirty="0" smtClean="0"/>
              <a:t>2%</a:t>
            </a:r>
            <a:endParaRPr lang="en-CA" dirty="0"/>
          </a:p>
        </p:txBody>
      </p:sp>
      <p:sp>
        <p:nvSpPr>
          <p:cNvPr id="17" name="TextBox 16"/>
          <p:cNvSpPr txBox="1"/>
          <p:nvPr/>
        </p:nvSpPr>
        <p:spPr>
          <a:xfrm>
            <a:off x="3889486" y="4368069"/>
            <a:ext cx="674290" cy="369332"/>
          </a:xfrm>
          <a:prstGeom prst="rect">
            <a:avLst/>
          </a:prstGeom>
          <a:noFill/>
        </p:spPr>
        <p:txBody>
          <a:bodyPr wrap="square" rtlCol="0">
            <a:spAutoFit/>
          </a:bodyPr>
          <a:lstStyle/>
          <a:p>
            <a:r>
              <a:rPr lang="en-CA" dirty="0" smtClean="0"/>
              <a:t>1%</a:t>
            </a:r>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9187" y="2978848"/>
            <a:ext cx="6919638" cy="857250"/>
          </a:xfrm>
        </p:spPr>
        <p:txBody>
          <a:bodyPr/>
          <a:lstStyle/>
          <a:p>
            <a:r>
              <a:rPr dirty="0" smtClean="0"/>
              <a:t>83</a:t>
            </a:r>
            <a:r>
              <a:rPr lang="en-CA" dirty="0" smtClean="0"/>
              <a:t> / 108  = 77% Response Rate</a:t>
            </a:r>
            <a:endParaRPr dirty="0"/>
          </a:p>
        </p:txBody>
      </p:sp>
      <p:sp>
        <p:nvSpPr>
          <p:cNvPr id="4" name="Text Placeholder 3"/>
          <p:cNvSpPr>
            <a:spLocks noGrp="1"/>
          </p:cNvSpPr>
          <p:nvPr>
            <p:ph type="body" sz="quarter" idx="17"/>
          </p:nvPr>
        </p:nvSpPr>
        <p:spPr>
          <a:xfrm>
            <a:off x="99533" y="2755961"/>
            <a:ext cx="1781895" cy="280987"/>
          </a:xfrm>
        </p:spPr>
        <p:txBody>
          <a:bodyPr/>
          <a:lstStyle/>
          <a:p>
            <a:r>
              <a:rPr dirty="0"/>
              <a:t>Total Responses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108" y="369860"/>
            <a:ext cx="4592405" cy="233386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Salary related to length of Service</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098" y="690060"/>
            <a:ext cx="2995072" cy="351577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7640" y="772782"/>
            <a:ext cx="2924614" cy="343304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2919" y="897773"/>
            <a:ext cx="2790626" cy="3275766"/>
          </a:xfrm>
          <a:prstGeom prst="rect">
            <a:avLst/>
          </a:prstGeom>
        </p:spPr>
      </p:pic>
      <p:sp>
        <p:nvSpPr>
          <p:cNvPr id="8" name="Rectangle 7"/>
          <p:cNvSpPr/>
          <p:nvPr/>
        </p:nvSpPr>
        <p:spPr>
          <a:xfrm>
            <a:off x="177022" y="4037337"/>
            <a:ext cx="2980618" cy="738664"/>
          </a:xfrm>
          <a:prstGeom prst="rect">
            <a:avLst/>
          </a:prstGeom>
        </p:spPr>
        <p:txBody>
          <a:bodyPr wrap="square">
            <a:spAutoFit/>
          </a:bodyPr>
          <a:lstStyle/>
          <a:p>
            <a:r>
              <a:rPr lang="en-CA" sz="1400" dirty="0">
                <a:solidFill>
                  <a:srgbClr val="333333"/>
                </a:solidFill>
              </a:rPr>
              <a:t>28 of the 83 respondents are 0-5, </a:t>
            </a:r>
            <a:endParaRPr lang="en-CA" sz="1400" dirty="0" smtClean="0">
              <a:solidFill>
                <a:srgbClr val="333333"/>
              </a:solidFill>
            </a:endParaRPr>
          </a:p>
          <a:p>
            <a:r>
              <a:rPr lang="en-CA" sz="1400" dirty="0" smtClean="0">
                <a:solidFill>
                  <a:srgbClr val="333333"/>
                </a:solidFill>
              </a:rPr>
              <a:t>with </a:t>
            </a:r>
            <a:r>
              <a:rPr lang="en-CA" sz="1400" dirty="0">
                <a:solidFill>
                  <a:srgbClr val="333333"/>
                </a:solidFill>
              </a:rPr>
              <a:t>the majority making between </a:t>
            </a:r>
            <a:endParaRPr lang="en-CA" sz="1400" dirty="0" smtClean="0">
              <a:solidFill>
                <a:srgbClr val="333333"/>
              </a:solidFill>
            </a:endParaRPr>
          </a:p>
          <a:p>
            <a:r>
              <a:rPr lang="en-CA" sz="1400" dirty="0" smtClean="0">
                <a:solidFill>
                  <a:srgbClr val="333333"/>
                </a:solidFill>
              </a:rPr>
              <a:t>$</a:t>
            </a:r>
            <a:r>
              <a:rPr lang="en-CA" sz="1400" dirty="0">
                <a:solidFill>
                  <a:srgbClr val="333333"/>
                </a:solidFill>
              </a:rPr>
              <a:t>120,000-$150,000. </a:t>
            </a:r>
            <a:endParaRPr lang="en-CA" sz="1400" dirty="0"/>
          </a:p>
        </p:txBody>
      </p:sp>
      <p:sp>
        <p:nvSpPr>
          <p:cNvPr id="9" name="Rectangle 8"/>
          <p:cNvSpPr/>
          <p:nvPr/>
        </p:nvSpPr>
        <p:spPr>
          <a:xfrm>
            <a:off x="3006337" y="4088494"/>
            <a:ext cx="2743709" cy="738664"/>
          </a:xfrm>
          <a:prstGeom prst="rect">
            <a:avLst/>
          </a:prstGeom>
        </p:spPr>
        <p:txBody>
          <a:bodyPr wrap="square">
            <a:spAutoFit/>
          </a:bodyPr>
          <a:lstStyle/>
          <a:p>
            <a:r>
              <a:rPr lang="en-CA" sz="1400" dirty="0"/>
              <a:t>23 of the 83 respondents are </a:t>
            </a:r>
            <a:r>
              <a:rPr lang="en-CA" sz="1400" dirty="0" smtClean="0"/>
              <a:t>6-10</a:t>
            </a:r>
            <a:r>
              <a:rPr lang="en-CA" sz="1400" dirty="0"/>
              <a:t>, with the majority making between $130,000-$160,000. </a:t>
            </a:r>
          </a:p>
        </p:txBody>
      </p:sp>
      <p:sp>
        <p:nvSpPr>
          <p:cNvPr id="10" name="Rectangle 9"/>
          <p:cNvSpPr/>
          <p:nvPr/>
        </p:nvSpPr>
        <p:spPr>
          <a:xfrm>
            <a:off x="5838852" y="4088494"/>
            <a:ext cx="3305148" cy="738664"/>
          </a:xfrm>
          <a:prstGeom prst="rect">
            <a:avLst/>
          </a:prstGeom>
        </p:spPr>
        <p:txBody>
          <a:bodyPr wrap="square">
            <a:spAutoFit/>
          </a:bodyPr>
          <a:lstStyle/>
          <a:p>
            <a:r>
              <a:rPr lang="en-CA" sz="1400" dirty="0"/>
              <a:t>31 of the 83 respondents are over 10 years </a:t>
            </a:r>
            <a:endParaRPr lang="en-CA" sz="1400" dirty="0" smtClean="0"/>
          </a:p>
          <a:p>
            <a:r>
              <a:rPr lang="en-CA" sz="1400" dirty="0" smtClean="0"/>
              <a:t>of </a:t>
            </a:r>
            <a:r>
              <a:rPr lang="en-CA" sz="1400" dirty="0"/>
              <a:t>experience, with the majority making </a:t>
            </a:r>
            <a:endParaRPr lang="en-CA" sz="1400" dirty="0" smtClean="0"/>
          </a:p>
          <a:p>
            <a:r>
              <a:rPr lang="en-CA" sz="1400" dirty="0" smtClean="0"/>
              <a:t>between </a:t>
            </a:r>
            <a:r>
              <a:rPr lang="en-CA" sz="1400" dirty="0"/>
              <a:t>$140,000 - $180,000. </a:t>
            </a:r>
          </a:p>
        </p:txBody>
      </p:sp>
    </p:spTree>
    <p:extLst>
      <p:ext uri="{BB962C8B-B14F-4D97-AF65-F5344CB8AC3E}">
        <p14:creationId xmlns:p14="http://schemas.microsoft.com/office/powerpoint/2010/main" val="507764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Salary related to Region</a:t>
            </a:r>
            <a:endParaRPr lang="en-CA" dirty="0"/>
          </a:p>
        </p:txBody>
      </p:sp>
      <p:sp>
        <p:nvSpPr>
          <p:cNvPr id="8" name="Rectangle 7"/>
          <p:cNvSpPr/>
          <p:nvPr/>
        </p:nvSpPr>
        <p:spPr>
          <a:xfrm>
            <a:off x="389322" y="3325283"/>
            <a:ext cx="1860497" cy="1384995"/>
          </a:xfrm>
          <a:prstGeom prst="rect">
            <a:avLst/>
          </a:prstGeom>
        </p:spPr>
        <p:txBody>
          <a:bodyPr wrap="square">
            <a:spAutoFit/>
          </a:bodyPr>
          <a:lstStyle/>
          <a:p>
            <a:r>
              <a:rPr lang="en-CA" sz="1400" dirty="0" smtClean="0">
                <a:solidFill>
                  <a:srgbClr val="333333"/>
                </a:solidFill>
              </a:rPr>
              <a:t>Urban</a:t>
            </a:r>
          </a:p>
          <a:p>
            <a:endParaRPr lang="en-CA" sz="1400" dirty="0" smtClean="0">
              <a:solidFill>
                <a:srgbClr val="333333"/>
              </a:solidFill>
            </a:endParaRPr>
          </a:p>
          <a:p>
            <a:r>
              <a:rPr lang="en-CA" sz="1400" dirty="0" smtClean="0">
                <a:solidFill>
                  <a:srgbClr val="333333"/>
                </a:solidFill>
              </a:rPr>
              <a:t>Range 110 – 200+</a:t>
            </a:r>
          </a:p>
          <a:p>
            <a:endParaRPr lang="en-CA" sz="1400" dirty="0" smtClean="0">
              <a:solidFill>
                <a:srgbClr val="333333"/>
              </a:solidFill>
            </a:endParaRPr>
          </a:p>
          <a:p>
            <a:r>
              <a:rPr lang="en-CA" sz="1400" dirty="0" smtClean="0">
                <a:solidFill>
                  <a:srgbClr val="333333"/>
                </a:solidFill>
              </a:rPr>
              <a:t>1/3 in </a:t>
            </a:r>
          </a:p>
          <a:p>
            <a:r>
              <a:rPr lang="en-CA" sz="1400" dirty="0" smtClean="0">
                <a:solidFill>
                  <a:srgbClr val="333333"/>
                </a:solidFill>
              </a:rPr>
              <a:t>150 – 160,000 Range</a:t>
            </a:r>
            <a:endParaRPr lang="en-CA" sz="1400" dirty="0"/>
          </a:p>
        </p:txBody>
      </p:sp>
      <p:sp>
        <p:nvSpPr>
          <p:cNvPr id="9" name="Rectangle 8"/>
          <p:cNvSpPr/>
          <p:nvPr/>
        </p:nvSpPr>
        <p:spPr>
          <a:xfrm>
            <a:off x="2526112" y="3353127"/>
            <a:ext cx="1861693" cy="1815882"/>
          </a:xfrm>
          <a:prstGeom prst="rect">
            <a:avLst/>
          </a:prstGeom>
        </p:spPr>
        <p:txBody>
          <a:bodyPr wrap="square">
            <a:spAutoFit/>
          </a:bodyPr>
          <a:lstStyle/>
          <a:p>
            <a:r>
              <a:rPr lang="en-CA" sz="1400" dirty="0" smtClean="0"/>
              <a:t>Rural – within 90 min</a:t>
            </a:r>
          </a:p>
          <a:p>
            <a:endParaRPr lang="en-CA" sz="1400" dirty="0"/>
          </a:p>
          <a:p>
            <a:r>
              <a:rPr lang="en-CA" sz="1400" dirty="0" smtClean="0"/>
              <a:t>Range 110 – 180</a:t>
            </a:r>
          </a:p>
          <a:p>
            <a:endParaRPr lang="en-CA" sz="1400" dirty="0"/>
          </a:p>
          <a:p>
            <a:r>
              <a:rPr lang="en-CA" sz="1400" dirty="0" smtClean="0"/>
              <a:t>1/3 in</a:t>
            </a:r>
          </a:p>
          <a:p>
            <a:r>
              <a:rPr lang="en-CA" sz="1400" dirty="0" smtClean="0"/>
              <a:t>130 – 140 Range</a:t>
            </a:r>
          </a:p>
          <a:p>
            <a:endParaRPr lang="en-CA" sz="1400" dirty="0"/>
          </a:p>
          <a:p>
            <a:endParaRPr lang="en-CA" sz="1400" dirty="0"/>
          </a:p>
        </p:txBody>
      </p:sp>
      <p:sp>
        <p:nvSpPr>
          <p:cNvPr id="10" name="Rectangle 9"/>
          <p:cNvSpPr/>
          <p:nvPr/>
        </p:nvSpPr>
        <p:spPr>
          <a:xfrm>
            <a:off x="4631206" y="3404339"/>
            <a:ext cx="1841957" cy="1169551"/>
          </a:xfrm>
          <a:prstGeom prst="rect">
            <a:avLst/>
          </a:prstGeom>
        </p:spPr>
        <p:txBody>
          <a:bodyPr wrap="square">
            <a:spAutoFit/>
          </a:bodyPr>
          <a:lstStyle/>
          <a:p>
            <a:r>
              <a:rPr lang="en-CA" sz="1400" dirty="0" smtClean="0"/>
              <a:t>Rural – beyond 90 min</a:t>
            </a:r>
          </a:p>
          <a:p>
            <a:endParaRPr lang="en-CA" sz="1400" dirty="0"/>
          </a:p>
          <a:p>
            <a:r>
              <a:rPr lang="en-CA" sz="1400" dirty="0" smtClean="0"/>
              <a:t>Range 110 – 160</a:t>
            </a:r>
          </a:p>
          <a:p>
            <a:endParaRPr lang="en-CA" sz="1400" dirty="0"/>
          </a:p>
          <a:p>
            <a:endParaRPr lang="en-CA" sz="1400" dirty="0" smtClean="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022" y="780872"/>
            <a:ext cx="2167575" cy="2544411"/>
          </a:xfr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0778" y="780872"/>
            <a:ext cx="2149389" cy="252305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7805" y="780872"/>
            <a:ext cx="2149389" cy="252305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6182" y="780872"/>
            <a:ext cx="2149388" cy="2523052"/>
          </a:xfrm>
          <a:prstGeom prst="rect">
            <a:avLst/>
          </a:prstGeom>
        </p:spPr>
      </p:pic>
      <p:sp>
        <p:nvSpPr>
          <p:cNvPr id="15" name="TextBox 14"/>
          <p:cNvSpPr txBox="1"/>
          <p:nvPr/>
        </p:nvSpPr>
        <p:spPr>
          <a:xfrm>
            <a:off x="6848132" y="3410917"/>
            <a:ext cx="1980104" cy="738664"/>
          </a:xfrm>
          <a:prstGeom prst="rect">
            <a:avLst/>
          </a:prstGeom>
          <a:noFill/>
        </p:spPr>
        <p:txBody>
          <a:bodyPr wrap="square" rtlCol="0">
            <a:spAutoFit/>
          </a:bodyPr>
          <a:lstStyle/>
          <a:p>
            <a:r>
              <a:rPr lang="en-CA" sz="1400" dirty="0" smtClean="0"/>
              <a:t>North</a:t>
            </a:r>
          </a:p>
          <a:p>
            <a:endParaRPr lang="en-CA" sz="1400" dirty="0"/>
          </a:p>
          <a:p>
            <a:r>
              <a:rPr lang="en-CA" sz="1400" dirty="0" smtClean="0"/>
              <a:t>Range 110 - 170</a:t>
            </a:r>
            <a:endParaRPr lang="en-CA" sz="1400" dirty="0"/>
          </a:p>
        </p:txBody>
      </p:sp>
    </p:spTree>
    <p:extLst>
      <p:ext uri="{BB962C8B-B14F-4D97-AF65-F5344CB8AC3E}">
        <p14:creationId xmlns:p14="http://schemas.microsoft.com/office/powerpoint/2010/main" val="1884672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Do you have other benefits which other members may want to consider in future contract negotiations:</a:t>
            </a:r>
          </a:p>
        </p:txBody>
      </p:sp>
      <p:pic>
        <p:nvPicPr>
          <p:cNvPr id="4" name="Picture 3" descr="chart651899420.png"/>
          <p:cNvPicPr>
            <a:picLocks noChangeAspect="1"/>
          </p:cNvPicPr>
          <p:nvPr/>
        </p:nvPicPr>
        <p:blipFill>
          <a:blip r:embed="rId3"/>
          <a:stretch>
            <a:fillRect/>
          </a:stretch>
        </p:blipFill>
        <p:spPr>
          <a:xfrm>
            <a:off x="1049658" y="1498491"/>
            <a:ext cx="5388428" cy="2267857"/>
          </a:xfrm>
          <a:prstGeom prst="rect">
            <a:avLst/>
          </a:prstGeom>
        </p:spPr>
      </p:pic>
      <p:sp>
        <p:nvSpPr>
          <p:cNvPr id="5" name="TextBox 4"/>
          <p:cNvSpPr txBox="1"/>
          <p:nvPr/>
        </p:nvSpPr>
        <p:spPr>
          <a:xfrm>
            <a:off x="3545768" y="2210348"/>
            <a:ext cx="1559084" cy="369332"/>
          </a:xfrm>
          <a:prstGeom prst="rect">
            <a:avLst/>
          </a:prstGeom>
          <a:noFill/>
        </p:spPr>
        <p:txBody>
          <a:bodyPr wrap="square" rtlCol="0">
            <a:spAutoFit/>
          </a:bodyPr>
          <a:lstStyle/>
          <a:p>
            <a:r>
              <a:rPr lang="en-CA" b="1" dirty="0" smtClean="0"/>
              <a:t>24 Responses</a:t>
            </a:r>
            <a:endParaRPr lang="en-CA" b="1" dirty="0"/>
          </a:p>
        </p:txBody>
      </p:sp>
      <p:sp>
        <p:nvSpPr>
          <p:cNvPr id="7" name="TextBox 6"/>
          <p:cNvSpPr txBox="1"/>
          <p:nvPr/>
        </p:nvSpPr>
        <p:spPr>
          <a:xfrm>
            <a:off x="1249899" y="2210348"/>
            <a:ext cx="809146" cy="369332"/>
          </a:xfrm>
          <a:prstGeom prst="rect">
            <a:avLst/>
          </a:prstGeom>
          <a:solidFill>
            <a:schemeClr val="bg1"/>
          </a:solidFill>
        </p:spPr>
        <p:txBody>
          <a:bodyPr wrap="square" rtlCol="0">
            <a:spAutoFit/>
          </a:bodyPr>
          <a:lstStyle/>
          <a:p>
            <a:endParaRPr lang="en-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Do you have other benefits which other members may want to consider in future contract negotiations:</a:t>
            </a:r>
          </a:p>
        </p:txBody>
      </p:sp>
      <p:sp>
        <p:nvSpPr>
          <p:cNvPr id="7" name="TextBox 6"/>
          <p:cNvSpPr txBox="1"/>
          <p:nvPr/>
        </p:nvSpPr>
        <p:spPr>
          <a:xfrm>
            <a:off x="1249899" y="2210348"/>
            <a:ext cx="809146" cy="369332"/>
          </a:xfrm>
          <a:prstGeom prst="rect">
            <a:avLst/>
          </a:prstGeom>
          <a:solidFill>
            <a:schemeClr val="bg1"/>
          </a:solidFill>
        </p:spPr>
        <p:txBody>
          <a:bodyPr wrap="square" rtlCol="0">
            <a:spAutoFit/>
          </a:bodyPr>
          <a:lstStyle/>
          <a:p>
            <a:endParaRPr lang="en-CA" dirty="0"/>
          </a:p>
        </p:txBody>
      </p:sp>
      <p:sp>
        <p:nvSpPr>
          <p:cNvPr id="3" name="Rectangle 2"/>
          <p:cNvSpPr/>
          <p:nvPr/>
        </p:nvSpPr>
        <p:spPr>
          <a:xfrm>
            <a:off x="223666" y="927964"/>
            <a:ext cx="8716403" cy="3693319"/>
          </a:xfrm>
          <a:prstGeom prst="rect">
            <a:avLst/>
          </a:prstGeom>
        </p:spPr>
        <p:txBody>
          <a:bodyPr wrap="square">
            <a:spAutoFit/>
          </a:bodyPr>
          <a:lstStyle/>
          <a:p>
            <a:r>
              <a:rPr lang="en-CA" dirty="0"/>
              <a:t>Range of specific responses:</a:t>
            </a:r>
          </a:p>
          <a:p>
            <a:endParaRPr lang="en-CA" dirty="0" smtClean="0"/>
          </a:p>
          <a:p>
            <a:pPr marL="285750" indent="-285750">
              <a:buFont typeface="Arial" panose="020B0604020202020204" pitchFamily="34" charset="0"/>
              <a:buChar char="•"/>
            </a:pPr>
            <a:r>
              <a:rPr lang="en-CA" b="1" dirty="0" smtClean="0">
                <a:solidFill>
                  <a:srgbClr val="FF0000"/>
                </a:solidFill>
              </a:rPr>
              <a:t>Divisional vehicle / vehicle allowance / monthly mileage amount </a:t>
            </a:r>
            <a:r>
              <a:rPr lang="en-CA" dirty="0" smtClean="0"/>
              <a:t>/ $1000 vehicle amount over mileage claimed</a:t>
            </a:r>
          </a:p>
          <a:p>
            <a:pPr marL="285750" indent="-285750">
              <a:buFont typeface="Arial" panose="020B0604020202020204" pitchFamily="34" charset="0"/>
              <a:buChar char="•"/>
            </a:pPr>
            <a:r>
              <a:rPr lang="en-CA" dirty="0" smtClean="0"/>
              <a:t>Retirement account (banked sick leave, etc.)</a:t>
            </a:r>
          </a:p>
          <a:p>
            <a:pPr marL="285750" indent="-285750">
              <a:buFont typeface="Arial" panose="020B0604020202020204" pitchFamily="34" charset="0"/>
              <a:buChar char="•"/>
            </a:pPr>
            <a:r>
              <a:rPr lang="en-CA" b="1" dirty="0" smtClean="0">
                <a:solidFill>
                  <a:srgbClr val="FF0000"/>
                </a:solidFill>
              </a:rPr>
              <a:t>Monthly data Plan and Cellphone / </a:t>
            </a:r>
            <a:r>
              <a:rPr lang="en-CA" b="1" dirty="0" err="1" smtClean="0">
                <a:solidFill>
                  <a:srgbClr val="FF0000"/>
                </a:solidFill>
              </a:rPr>
              <a:t>Ipad</a:t>
            </a:r>
            <a:r>
              <a:rPr lang="en-CA" b="1" dirty="0" smtClean="0">
                <a:solidFill>
                  <a:srgbClr val="FF0000"/>
                </a:solidFill>
              </a:rPr>
              <a:t> / Laptop </a:t>
            </a:r>
            <a:r>
              <a:rPr lang="en-CA" dirty="0" smtClean="0"/>
              <a:t>/Printer, Internet at home </a:t>
            </a:r>
          </a:p>
          <a:p>
            <a:pPr marL="285750" indent="-285750">
              <a:buFont typeface="Arial" panose="020B0604020202020204" pitchFamily="34" charset="0"/>
              <a:buChar char="•"/>
            </a:pPr>
            <a:r>
              <a:rPr lang="en-CA" b="1" dirty="0" smtClean="0">
                <a:solidFill>
                  <a:srgbClr val="FF0000"/>
                </a:solidFill>
              </a:rPr>
              <a:t>MASS membership paid </a:t>
            </a:r>
            <a:r>
              <a:rPr lang="en-CA" dirty="0" smtClean="0"/>
              <a:t>/ $100 communication allowance</a:t>
            </a:r>
          </a:p>
          <a:p>
            <a:pPr marL="285750" indent="-285750">
              <a:buFont typeface="Arial" panose="020B0604020202020204" pitchFamily="34" charset="0"/>
              <a:buChar char="•"/>
            </a:pPr>
            <a:r>
              <a:rPr lang="en-CA" dirty="0" smtClean="0"/>
              <a:t>Books and resources purchased with PL account are personal property</a:t>
            </a:r>
          </a:p>
          <a:p>
            <a:pPr marL="285750" indent="-285750">
              <a:buFont typeface="Arial" panose="020B0604020202020204" pitchFamily="34" charset="0"/>
              <a:buChar char="•"/>
            </a:pPr>
            <a:r>
              <a:rPr lang="en-CA" dirty="0" smtClean="0"/>
              <a:t>PL Library fund</a:t>
            </a:r>
          </a:p>
          <a:p>
            <a:pPr marL="285750" indent="-285750">
              <a:buFont typeface="Arial" panose="020B0604020202020204" pitchFamily="34" charset="0"/>
              <a:buChar char="•"/>
            </a:pPr>
            <a:r>
              <a:rPr lang="en-CA" dirty="0" smtClean="0"/>
              <a:t>Release time for university teaching / Grad Studies support / PhD Bursary up to $10,000</a:t>
            </a:r>
          </a:p>
          <a:p>
            <a:pPr marL="285750" indent="-285750">
              <a:buFont typeface="Arial" panose="020B0604020202020204" pitchFamily="34" charset="0"/>
              <a:buChar char="•"/>
            </a:pPr>
            <a:r>
              <a:rPr lang="en-CA" dirty="0" smtClean="0"/>
              <a:t>Conference per diem</a:t>
            </a:r>
          </a:p>
          <a:p>
            <a:pPr marL="285750" indent="-285750">
              <a:buFont typeface="Arial" panose="020B0604020202020204" pitchFamily="34" charset="0"/>
              <a:buChar char="•"/>
            </a:pPr>
            <a:r>
              <a:rPr lang="en-CA" dirty="0" smtClean="0"/>
              <a:t>Amalgamation clause / Backward clause</a:t>
            </a:r>
          </a:p>
          <a:p>
            <a:endParaRPr lang="en-CA" dirty="0"/>
          </a:p>
        </p:txBody>
      </p:sp>
    </p:spTree>
    <p:extLst>
      <p:ext uri="{BB962C8B-B14F-4D97-AF65-F5344CB8AC3E}">
        <p14:creationId xmlns:p14="http://schemas.microsoft.com/office/powerpoint/2010/main" val="3775333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273" y="853075"/>
            <a:ext cx="8229600" cy="837577"/>
          </a:xfrm>
        </p:spPr>
        <p:txBody>
          <a:bodyPr>
            <a:normAutofit fontScale="90000"/>
          </a:bodyPr>
          <a:lstStyle/>
          <a:p>
            <a:r>
              <a:rPr dirty="0"/>
              <a:t>Q16: Did you make use of Rob </a:t>
            </a:r>
            <a:r>
              <a:rPr dirty="0" err="1" smtClean="0"/>
              <a:t>Ols</a:t>
            </a:r>
            <a:r>
              <a:rPr lang="en-CA" dirty="0" smtClean="0"/>
              <a:t>o</a:t>
            </a:r>
            <a:r>
              <a:rPr dirty="0" smtClean="0"/>
              <a:t>n </a:t>
            </a:r>
            <a:r>
              <a:rPr dirty="0"/>
              <a:t>and the MASS negotiated flat-fee to have your contract vetted by a lawyer, either when you started your first position or when you renegotiated your contract?</a:t>
            </a:r>
          </a:p>
        </p:txBody>
      </p:sp>
      <p:pic>
        <p:nvPicPr>
          <p:cNvPr id="4" name="Picture 3" descr="chart703503420.png"/>
          <p:cNvPicPr>
            <a:picLocks noChangeAspect="1"/>
          </p:cNvPicPr>
          <p:nvPr/>
        </p:nvPicPr>
        <p:blipFill>
          <a:blip r:embed="rId3"/>
          <a:stretch>
            <a:fillRect/>
          </a:stretch>
        </p:blipFill>
        <p:spPr>
          <a:xfrm>
            <a:off x="1049658" y="2504988"/>
            <a:ext cx="5388428" cy="2267857"/>
          </a:xfrm>
          <a:prstGeom prst="rect">
            <a:avLst/>
          </a:prstGeom>
        </p:spPr>
      </p:pic>
      <p:sp>
        <p:nvSpPr>
          <p:cNvPr id="5" name="TextBox 4"/>
          <p:cNvSpPr txBox="1"/>
          <p:nvPr/>
        </p:nvSpPr>
        <p:spPr>
          <a:xfrm>
            <a:off x="3052386" y="2769513"/>
            <a:ext cx="598636" cy="369332"/>
          </a:xfrm>
          <a:prstGeom prst="rect">
            <a:avLst/>
          </a:prstGeom>
          <a:noFill/>
        </p:spPr>
        <p:txBody>
          <a:bodyPr wrap="square" rtlCol="0">
            <a:spAutoFit/>
          </a:bodyPr>
          <a:lstStyle/>
          <a:p>
            <a:r>
              <a:rPr lang="en-CA" dirty="0" smtClean="0"/>
              <a:t>18%</a:t>
            </a:r>
            <a:endParaRPr lang="en-CA" dirty="0"/>
          </a:p>
        </p:txBody>
      </p:sp>
      <p:sp>
        <p:nvSpPr>
          <p:cNvPr id="6" name="TextBox 5"/>
          <p:cNvSpPr txBox="1"/>
          <p:nvPr/>
        </p:nvSpPr>
        <p:spPr>
          <a:xfrm>
            <a:off x="5723223" y="3647487"/>
            <a:ext cx="592058" cy="369332"/>
          </a:xfrm>
          <a:prstGeom prst="rect">
            <a:avLst/>
          </a:prstGeom>
          <a:noFill/>
        </p:spPr>
        <p:txBody>
          <a:bodyPr wrap="square" rtlCol="0">
            <a:spAutoFit/>
          </a:bodyPr>
          <a:lstStyle/>
          <a:p>
            <a:r>
              <a:rPr lang="en-CA" dirty="0" smtClean="0"/>
              <a:t>82%</a:t>
            </a:r>
            <a:endParaRPr lang="en-CA" dirty="0"/>
          </a:p>
        </p:txBody>
      </p:sp>
      <p:sp>
        <p:nvSpPr>
          <p:cNvPr id="8" name="TextBox 7"/>
          <p:cNvSpPr txBox="1"/>
          <p:nvPr/>
        </p:nvSpPr>
        <p:spPr>
          <a:xfrm>
            <a:off x="2098514" y="4796137"/>
            <a:ext cx="7045485" cy="276999"/>
          </a:xfrm>
          <a:prstGeom prst="rect">
            <a:avLst/>
          </a:prstGeom>
          <a:noFill/>
        </p:spPr>
        <p:txBody>
          <a:bodyPr wrap="square" rtlCol="0">
            <a:spAutoFit/>
          </a:bodyPr>
          <a:lstStyle/>
          <a:p>
            <a:r>
              <a:rPr lang="en-CA" sz="1200" dirty="0" smtClean="0">
                <a:solidFill>
                  <a:srgbClr val="FF0000"/>
                </a:solidFill>
              </a:rPr>
              <a:t>Did not know about it / Used existing contract / Just with first contract /</a:t>
            </a:r>
            <a:endParaRPr lang="en-CA" sz="1200"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64" y="1379350"/>
            <a:ext cx="8229600" cy="391272"/>
          </a:xfrm>
        </p:spPr>
        <p:txBody>
          <a:bodyPr>
            <a:normAutofit fontScale="90000"/>
          </a:bodyPr>
          <a:lstStyle/>
          <a:p>
            <a:r>
              <a:rPr dirty="0"/>
              <a:t>Q17: Did you make use of the services of the MASS Executive Director to read your contract and or to provide an opinion, either when you started or when you renegotiated?</a:t>
            </a:r>
          </a:p>
        </p:txBody>
      </p:sp>
      <p:pic>
        <p:nvPicPr>
          <p:cNvPr id="4" name="Picture 3" descr="chart703507280.png"/>
          <p:cNvPicPr>
            <a:picLocks noChangeAspect="1"/>
          </p:cNvPicPr>
          <p:nvPr/>
        </p:nvPicPr>
        <p:blipFill>
          <a:blip r:embed="rId3"/>
          <a:stretch>
            <a:fillRect/>
          </a:stretch>
        </p:blipFill>
        <p:spPr>
          <a:xfrm>
            <a:off x="1384405" y="2320793"/>
            <a:ext cx="5388428" cy="2267857"/>
          </a:xfrm>
          <a:prstGeom prst="rect">
            <a:avLst/>
          </a:prstGeom>
        </p:spPr>
      </p:pic>
      <p:sp>
        <p:nvSpPr>
          <p:cNvPr id="5" name="TextBox 4"/>
          <p:cNvSpPr txBox="1"/>
          <p:nvPr/>
        </p:nvSpPr>
        <p:spPr>
          <a:xfrm>
            <a:off x="3486561" y="2591896"/>
            <a:ext cx="848616" cy="369332"/>
          </a:xfrm>
          <a:prstGeom prst="rect">
            <a:avLst/>
          </a:prstGeom>
          <a:noFill/>
        </p:spPr>
        <p:txBody>
          <a:bodyPr wrap="square" rtlCol="0">
            <a:spAutoFit/>
          </a:bodyPr>
          <a:lstStyle/>
          <a:p>
            <a:r>
              <a:rPr lang="en-CA" dirty="0" smtClean="0"/>
              <a:t>23%</a:t>
            </a:r>
            <a:endParaRPr lang="en-CA" dirty="0"/>
          </a:p>
        </p:txBody>
      </p:sp>
      <p:sp>
        <p:nvSpPr>
          <p:cNvPr id="6" name="TextBox 5"/>
          <p:cNvSpPr txBox="1"/>
          <p:nvPr/>
        </p:nvSpPr>
        <p:spPr>
          <a:xfrm>
            <a:off x="5881105" y="3500770"/>
            <a:ext cx="592058" cy="369332"/>
          </a:xfrm>
          <a:prstGeom prst="rect">
            <a:avLst/>
          </a:prstGeom>
          <a:noFill/>
        </p:spPr>
        <p:txBody>
          <a:bodyPr wrap="square" rtlCol="0">
            <a:spAutoFit/>
          </a:bodyPr>
          <a:lstStyle/>
          <a:p>
            <a:r>
              <a:rPr lang="en-CA" dirty="0" smtClean="0"/>
              <a:t>77%</a:t>
            </a:r>
            <a:endParaRPr lang="en-CA" dirty="0"/>
          </a:p>
        </p:txBody>
      </p:sp>
      <p:sp>
        <p:nvSpPr>
          <p:cNvPr id="7" name="TextBox 6"/>
          <p:cNvSpPr txBox="1"/>
          <p:nvPr/>
        </p:nvSpPr>
        <p:spPr>
          <a:xfrm>
            <a:off x="2216927" y="4821980"/>
            <a:ext cx="6180437" cy="276999"/>
          </a:xfrm>
          <a:prstGeom prst="rect">
            <a:avLst/>
          </a:prstGeom>
          <a:noFill/>
        </p:spPr>
        <p:txBody>
          <a:bodyPr wrap="square" rtlCol="0">
            <a:spAutoFit/>
          </a:bodyPr>
          <a:lstStyle/>
          <a:p>
            <a:r>
              <a:rPr lang="en-CA" sz="1200" dirty="0" smtClean="0">
                <a:solidFill>
                  <a:srgbClr val="FF0000"/>
                </a:solidFill>
              </a:rPr>
              <a:t>Just for first contract / was directed to Rob Olson</a:t>
            </a:r>
            <a:endParaRPr lang="en-CA" sz="1200"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Would you appreciate/participate in a separate late afternoon/early evening session related to contracts featuring a contact lawyer?</a:t>
            </a:r>
          </a:p>
        </p:txBody>
      </p:sp>
      <p:sp>
        <p:nvSpPr>
          <p:cNvPr id="3" name="Content Placeholder 2"/>
          <p:cNvSpPr>
            <a:spLocks noGrp="1"/>
          </p:cNvSpPr>
          <p:nvPr>
            <p:ph idx="1"/>
          </p:nvPr>
        </p:nvSpPr>
        <p:spPr/>
        <p:txBody>
          <a:bodyPr/>
          <a:lstStyle/>
          <a:p>
            <a:r>
              <a:t>Answered: 80    Skipped: 3</a:t>
            </a:r>
          </a:p>
        </p:txBody>
      </p:sp>
      <p:pic>
        <p:nvPicPr>
          <p:cNvPr id="4" name="Picture 3" descr="chart703511170.png"/>
          <p:cNvPicPr>
            <a:picLocks noChangeAspect="1"/>
          </p:cNvPicPr>
          <p:nvPr/>
        </p:nvPicPr>
        <p:blipFill>
          <a:blip r:embed="rId3"/>
          <a:stretch>
            <a:fillRect/>
          </a:stretch>
        </p:blipFill>
        <p:spPr>
          <a:xfrm>
            <a:off x="1049658" y="1498491"/>
            <a:ext cx="5388428" cy="2267857"/>
          </a:xfrm>
          <a:prstGeom prst="rect">
            <a:avLst/>
          </a:prstGeom>
        </p:spPr>
      </p:pic>
      <p:sp>
        <p:nvSpPr>
          <p:cNvPr id="5" name="TextBox 4"/>
          <p:cNvSpPr txBox="1"/>
          <p:nvPr/>
        </p:nvSpPr>
        <p:spPr>
          <a:xfrm>
            <a:off x="4920656" y="1703810"/>
            <a:ext cx="624950" cy="369332"/>
          </a:xfrm>
          <a:prstGeom prst="rect">
            <a:avLst/>
          </a:prstGeom>
          <a:noFill/>
        </p:spPr>
        <p:txBody>
          <a:bodyPr wrap="square" rtlCol="0">
            <a:spAutoFit/>
          </a:bodyPr>
          <a:lstStyle/>
          <a:p>
            <a:r>
              <a:rPr lang="en-CA" dirty="0" smtClean="0"/>
              <a:t>63%</a:t>
            </a:r>
            <a:endParaRPr lang="en-CA" dirty="0"/>
          </a:p>
        </p:txBody>
      </p:sp>
      <p:sp>
        <p:nvSpPr>
          <p:cNvPr id="6" name="TextBox 5"/>
          <p:cNvSpPr txBox="1"/>
          <p:nvPr/>
        </p:nvSpPr>
        <p:spPr>
          <a:xfrm>
            <a:off x="3966786" y="2632419"/>
            <a:ext cx="611792" cy="369332"/>
          </a:xfrm>
          <a:prstGeom prst="rect">
            <a:avLst/>
          </a:prstGeom>
          <a:noFill/>
        </p:spPr>
        <p:txBody>
          <a:bodyPr wrap="square" rtlCol="0">
            <a:spAutoFit/>
          </a:bodyPr>
          <a:lstStyle/>
          <a:p>
            <a:r>
              <a:rPr lang="en-CA" dirty="0" smtClean="0"/>
              <a:t>37%</a:t>
            </a:r>
            <a:endParaRPr lang="en-C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Would you appreciate a session at a Members Day with senior MASS superintendents facilitating a discussion on contracts?</a:t>
            </a:r>
          </a:p>
        </p:txBody>
      </p:sp>
      <p:pic>
        <p:nvPicPr>
          <p:cNvPr id="4" name="Picture 3" descr="chart703513620.png"/>
          <p:cNvPicPr>
            <a:picLocks noChangeAspect="1"/>
          </p:cNvPicPr>
          <p:nvPr/>
        </p:nvPicPr>
        <p:blipFill>
          <a:blip r:embed="rId3"/>
          <a:stretch>
            <a:fillRect/>
          </a:stretch>
        </p:blipFill>
        <p:spPr>
          <a:xfrm>
            <a:off x="1049658" y="1498491"/>
            <a:ext cx="5388428" cy="2267857"/>
          </a:xfrm>
          <a:prstGeom prst="rect">
            <a:avLst/>
          </a:prstGeom>
        </p:spPr>
      </p:pic>
      <p:sp>
        <p:nvSpPr>
          <p:cNvPr id="6" name="TextBox 5"/>
          <p:cNvSpPr txBox="1"/>
          <p:nvPr/>
        </p:nvSpPr>
        <p:spPr>
          <a:xfrm>
            <a:off x="5137744" y="1749859"/>
            <a:ext cx="631528" cy="369332"/>
          </a:xfrm>
          <a:prstGeom prst="rect">
            <a:avLst/>
          </a:prstGeom>
          <a:noFill/>
        </p:spPr>
        <p:txBody>
          <a:bodyPr wrap="square" rtlCol="0">
            <a:spAutoFit/>
          </a:bodyPr>
          <a:lstStyle/>
          <a:p>
            <a:r>
              <a:rPr lang="en-CA" dirty="0" smtClean="0"/>
              <a:t>67%</a:t>
            </a:r>
            <a:endParaRPr lang="en-CA" dirty="0"/>
          </a:p>
        </p:txBody>
      </p:sp>
      <p:sp>
        <p:nvSpPr>
          <p:cNvPr id="7" name="TextBox 6"/>
          <p:cNvSpPr txBox="1"/>
          <p:nvPr/>
        </p:nvSpPr>
        <p:spPr>
          <a:xfrm>
            <a:off x="3690492" y="2632419"/>
            <a:ext cx="598636" cy="369332"/>
          </a:xfrm>
          <a:prstGeom prst="rect">
            <a:avLst/>
          </a:prstGeom>
          <a:noFill/>
        </p:spPr>
        <p:txBody>
          <a:bodyPr wrap="square" rtlCol="0">
            <a:spAutoFit/>
          </a:bodyPr>
          <a:lstStyle/>
          <a:p>
            <a:r>
              <a:rPr lang="en-CA" dirty="0" smtClean="0"/>
              <a:t>33%</a:t>
            </a:r>
            <a:endParaRPr lang="en-CA" dirty="0"/>
          </a:p>
        </p:txBody>
      </p:sp>
      <p:sp>
        <p:nvSpPr>
          <p:cNvPr id="8" name="TextBox 7"/>
          <p:cNvSpPr txBox="1"/>
          <p:nvPr/>
        </p:nvSpPr>
        <p:spPr>
          <a:xfrm>
            <a:off x="2144564" y="4866501"/>
            <a:ext cx="6828397" cy="276999"/>
          </a:xfrm>
          <a:prstGeom prst="rect">
            <a:avLst/>
          </a:prstGeom>
          <a:noFill/>
        </p:spPr>
        <p:txBody>
          <a:bodyPr wrap="square" rtlCol="0">
            <a:spAutoFit/>
          </a:bodyPr>
          <a:lstStyle/>
          <a:p>
            <a:r>
              <a:rPr lang="en-CA" sz="1200" dirty="0" smtClean="0">
                <a:solidFill>
                  <a:srgbClr val="FF0000"/>
                </a:solidFill>
              </a:rPr>
              <a:t>Wide variety of contracts – may not be helpful / not during members session / yes – due to coming changes </a:t>
            </a:r>
            <a:endParaRPr lang="en-CA" sz="1200"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Would you appreciate a central data base on salaries and benefits which you could access on the MASS website?</a:t>
            </a:r>
          </a:p>
        </p:txBody>
      </p:sp>
      <p:pic>
        <p:nvPicPr>
          <p:cNvPr id="4" name="Picture 3" descr="chart703516080.png"/>
          <p:cNvPicPr>
            <a:picLocks noChangeAspect="1"/>
          </p:cNvPicPr>
          <p:nvPr/>
        </p:nvPicPr>
        <p:blipFill>
          <a:blip r:embed="rId3"/>
          <a:stretch>
            <a:fillRect/>
          </a:stretch>
        </p:blipFill>
        <p:spPr>
          <a:xfrm>
            <a:off x="1049658" y="1498491"/>
            <a:ext cx="5388428" cy="2267857"/>
          </a:xfrm>
          <a:prstGeom prst="rect">
            <a:avLst/>
          </a:prstGeom>
        </p:spPr>
      </p:pic>
      <p:sp>
        <p:nvSpPr>
          <p:cNvPr id="6" name="TextBox 5"/>
          <p:cNvSpPr txBox="1"/>
          <p:nvPr/>
        </p:nvSpPr>
        <p:spPr>
          <a:xfrm>
            <a:off x="5223263" y="1782751"/>
            <a:ext cx="756518" cy="369332"/>
          </a:xfrm>
          <a:prstGeom prst="rect">
            <a:avLst/>
          </a:prstGeom>
          <a:noFill/>
        </p:spPr>
        <p:txBody>
          <a:bodyPr wrap="square" rtlCol="0">
            <a:spAutoFit/>
          </a:bodyPr>
          <a:lstStyle/>
          <a:p>
            <a:r>
              <a:rPr lang="en-CA" dirty="0" smtClean="0"/>
              <a:t>91%</a:t>
            </a:r>
            <a:endParaRPr lang="en-CA" dirty="0"/>
          </a:p>
        </p:txBody>
      </p:sp>
      <p:sp>
        <p:nvSpPr>
          <p:cNvPr id="7" name="TextBox 6"/>
          <p:cNvSpPr txBox="1"/>
          <p:nvPr/>
        </p:nvSpPr>
        <p:spPr>
          <a:xfrm>
            <a:off x="2901082" y="2704782"/>
            <a:ext cx="756518" cy="369332"/>
          </a:xfrm>
          <a:prstGeom prst="rect">
            <a:avLst/>
          </a:prstGeom>
          <a:noFill/>
        </p:spPr>
        <p:txBody>
          <a:bodyPr wrap="square" rtlCol="0">
            <a:spAutoFit/>
          </a:bodyPr>
          <a:lstStyle/>
          <a:p>
            <a:r>
              <a:rPr lang="en-CA" dirty="0" smtClean="0"/>
              <a:t>9%</a:t>
            </a:r>
            <a:endParaRPr lang="en-CA" dirty="0"/>
          </a:p>
        </p:txBody>
      </p:sp>
      <p:sp>
        <p:nvSpPr>
          <p:cNvPr id="8" name="TextBox 7"/>
          <p:cNvSpPr txBox="1"/>
          <p:nvPr/>
        </p:nvSpPr>
        <p:spPr>
          <a:xfrm>
            <a:off x="2078780" y="4828558"/>
            <a:ext cx="6196869" cy="276999"/>
          </a:xfrm>
          <a:prstGeom prst="rect">
            <a:avLst/>
          </a:prstGeom>
          <a:noFill/>
        </p:spPr>
        <p:txBody>
          <a:bodyPr wrap="square" rtlCol="0">
            <a:spAutoFit/>
          </a:bodyPr>
          <a:lstStyle/>
          <a:p>
            <a:r>
              <a:rPr lang="en-CA" sz="1200" dirty="0" smtClean="0">
                <a:solidFill>
                  <a:srgbClr val="FF0000"/>
                </a:solidFill>
              </a:rPr>
              <a:t>For new superintendents, review of contracts for new realities</a:t>
            </a:r>
            <a:endParaRPr lang="en-CA" sz="1200"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969" y="1339879"/>
            <a:ext cx="8229600" cy="391272"/>
          </a:xfrm>
        </p:spPr>
        <p:txBody>
          <a:bodyPr>
            <a:normAutofit fontScale="90000"/>
          </a:bodyPr>
          <a:lstStyle/>
          <a:p>
            <a:r>
              <a:rPr dirty="0"/>
              <a:t>Q21: Would you be willing to submit a copy of your contract (with all identifying information blacked out) – to be available in a secure MASS depository for other MASS members to access?</a:t>
            </a:r>
          </a:p>
        </p:txBody>
      </p:sp>
      <p:pic>
        <p:nvPicPr>
          <p:cNvPr id="4" name="Picture 3" descr="chart703518300.png"/>
          <p:cNvPicPr>
            <a:picLocks noChangeAspect="1"/>
          </p:cNvPicPr>
          <p:nvPr/>
        </p:nvPicPr>
        <p:blipFill>
          <a:blip r:embed="rId3"/>
          <a:stretch>
            <a:fillRect/>
          </a:stretch>
        </p:blipFill>
        <p:spPr>
          <a:xfrm>
            <a:off x="1194383" y="2301058"/>
            <a:ext cx="5388428" cy="2267857"/>
          </a:xfrm>
          <a:prstGeom prst="rect">
            <a:avLst/>
          </a:prstGeom>
        </p:spPr>
      </p:pic>
      <p:sp>
        <p:nvSpPr>
          <p:cNvPr id="6" name="TextBox 5"/>
          <p:cNvSpPr txBox="1"/>
          <p:nvPr/>
        </p:nvSpPr>
        <p:spPr>
          <a:xfrm>
            <a:off x="5453508" y="2559004"/>
            <a:ext cx="598636" cy="369332"/>
          </a:xfrm>
          <a:prstGeom prst="rect">
            <a:avLst/>
          </a:prstGeom>
          <a:noFill/>
        </p:spPr>
        <p:txBody>
          <a:bodyPr wrap="square" rtlCol="0">
            <a:spAutoFit/>
          </a:bodyPr>
          <a:lstStyle/>
          <a:p>
            <a:r>
              <a:rPr lang="en-CA" dirty="0" smtClean="0"/>
              <a:t>70%</a:t>
            </a:r>
            <a:endParaRPr lang="en-CA" dirty="0"/>
          </a:p>
        </p:txBody>
      </p:sp>
      <p:sp>
        <p:nvSpPr>
          <p:cNvPr id="7" name="TextBox 6"/>
          <p:cNvSpPr txBox="1"/>
          <p:nvPr/>
        </p:nvSpPr>
        <p:spPr>
          <a:xfrm>
            <a:off x="3710227" y="3434986"/>
            <a:ext cx="749940" cy="369332"/>
          </a:xfrm>
          <a:prstGeom prst="rect">
            <a:avLst/>
          </a:prstGeom>
          <a:noFill/>
        </p:spPr>
        <p:txBody>
          <a:bodyPr wrap="square" rtlCol="0">
            <a:spAutoFit/>
          </a:bodyPr>
          <a:lstStyle/>
          <a:p>
            <a:r>
              <a:rPr lang="en-CA" dirty="0" smtClean="0"/>
              <a:t>30%</a:t>
            </a:r>
            <a:endParaRPr lang="en-CA" dirty="0"/>
          </a:p>
        </p:txBody>
      </p:sp>
      <p:sp>
        <p:nvSpPr>
          <p:cNvPr id="8" name="TextBox 7"/>
          <p:cNvSpPr txBox="1"/>
          <p:nvPr/>
        </p:nvSpPr>
        <p:spPr>
          <a:xfrm>
            <a:off x="2012996" y="4815401"/>
            <a:ext cx="6920495" cy="276999"/>
          </a:xfrm>
          <a:prstGeom prst="rect">
            <a:avLst/>
          </a:prstGeom>
          <a:noFill/>
        </p:spPr>
        <p:txBody>
          <a:bodyPr wrap="square" rtlCol="0">
            <a:spAutoFit/>
          </a:bodyPr>
          <a:lstStyle/>
          <a:p>
            <a:r>
              <a:rPr lang="en-CA" sz="1200" dirty="0" smtClean="0">
                <a:solidFill>
                  <a:srgbClr val="FF0000"/>
                </a:solidFill>
              </a:rPr>
              <a:t>Just need general info / Metro already does this / yes – relied on MSBA info in the past</a:t>
            </a:r>
            <a:endParaRPr lang="en-CA" sz="12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I work in the following geographical setting:</a:t>
            </a:r>
          </a:p>
        </p:txBody>
      </p:sp>
      <p:sp>
        <p:nvSpPr>
          <p:cNvPr id="5" name="TextBox 4"/>
          <p:cNvSpPr txBox="1"/>
          <p:nvPr/>
        </p:nvSpPr>
        <p:spPr>
          <a:xfrm>
            <a:off x="3586812" y="997980"/>
            <a:ext cx="2802405" cy="369332"/>
          </a:xfrm>
          <a:prstGeom prst="rect">
            <a:avLst/>
          </a:prstGeom>
          <a:noFill/>
        </p:spPr>
        <p:txBody>
          <a:bodyPr wrap="square" rtlCol="0">
            <a:spAutoFit/>
          </a:bodyPr>
          <a:lstStyle/>
          <a:p>
            <a:r>
              <a:rPr lang="en-CA" dirty="0" smtClean="0"/>
              <a:t>98% Response Rate</a:t>
            </a:r>
            <a:endParaRPr lang="en-CA" dirty="0"/>
          </a:p>
        </p:txBody>
      </p:sp>
      <p:sp>
        <p:nvSpPr>
          <p:cNvPr id="6" name="Rectangle 5"/>
          <p:cNvSpPr/>
          <p:nvPr/>
        </p:nvSpPr>
        <p:spPr>
          <a:xfrm>
            <a:off x="3586812" y="1762135"/>
            <a:ext cx="2009846" cy="369332"/>
          </a:xfrm>
          <a:prstGeom prst="rect">
            <a:avLst/>
          </a:prstGeom>
        </p:spPr>
        <p:txBody>
          <a:bodyPr wrap="none">
            <a:spAutoFit/>
          </a:bodyPr>
          <a:lstStyle/>
          <a:p>
            <a:r>
              <a:rPr lang="en-CA" dirty="0" smtClean="0"/>
              <a:t>46% </a:t>
            </a:r>
            <a:r>
              <a:rPr lang="en-CA" dirty="0"/>
              <a:t>Response Rate</a:t>
            </a:r>
          </a:p>
        </p:txBody>
      </p:sp>
      <p:sp>
        <p:nvSpPr>
          <p:cNvPr id="7" name="Rectangle 6"/>
          <p:cNvSpPr/>
          <p:nvPr/>
        </p:nvSpPr>
        <p:spPr>
          <a:xfrm>
            <a:off x="3586812" y="2491385"/>
            <a:ext cx="2009846" cy="369332"/>
          </a:xfrm>
          <a:prstGeom prst="rect">
            <a:avLst/>
          </a:prstGeom>
        </p:spPr>
        <p:txBody>
          <a:bodyPr wrap="none">
            <a:spAutoFit/>
          </a:bodyPr>
          <a:lstStyle/>
          <a:p>
            <a:r>
              <a:rPr lang="en-CA" dirty="0"/>
              <a:t>98% Response Rate</a:t>
            </a:r>
          </a:p>
        </p:txBody>
      </p:sp>
      <p:sp>
        <p:nvSpPr>
          <p:cNvPr id="8" name="Rectangle 7"/>
          <p:cNvSpPr/>
          <p:nvPr/>
        </p:nvSpPr>
        <p:spPr>
          <a:xfrm>
            <a:off x="3586812" y="3234690"/>
            <a:ext cx="2009846" cy="369332"/>
          </a:xfrm>
          <a:prstGeom prst="rect">
            <a:avLst/>
          </a:prstGeom>
        </p:spPr>
        <p:txBody>
          <a:bodyPr wrap="none">
            <a:spAutoFit/>
          </a:bodyPr>
          <a:lstStyle/>
          <a:p>
            <a:r>
              <a:rPr lang="en-CA" dirty="0" smtClean="0"/>
              <a:t>80% </a:t>
            </a:r>
            <a:r>
              <a:rPr lang="en-CA" dirty="0"/>
              <a:t>Response Rate</a:t>
            </a:r>
          </a:p>
        </p:txBody>
      </p:sp>
      <p:sp>
        <p:nvSpPr>
          <p:cNvPr id="9" name="TextBox 8"/>
          <p:cNvSpPr txBox="1"/>
          <p:nvPr/>
        </p:nvSpPr>
        <p:spPr>
          <a:xfrm>
            <a:off x="2193552" y="991402"/>
            <a:ext cx="1131487" cy="369332"/>
          </a:xfrm>
          <a:prstGeom prst="rect">
            <a:avLst/>
          </a:prstGeom>
          <a:solidFill>
            <a:schemeClr val="bg1"/>
          </a:solidFill>
        </p:spPr>
        <p:txBody>
          <a:bodyPr wrap="square" rtlCol="0">
            <a:spAutoFit/>
          </a:bodyPr>
          <a:lstStyle/>
          <a:p>
            <a:r>
              <a:rPr lang="en-CA" dirty="0" smtClean="0"/>
              <a:t>Northern</a:t>
            </a:r>
            <a:endParaRPr lang="en-CA" dirty="0"/>
          </a:p>
        </p:txBody>
      </p:sp>
      <p:sp>
        <p:nvSpPr>
          <p:cNvPr id="10" name="Rectangle 9"/>
          <p:cNvSpPr/>
          <p:nvPr/>
        </p:nvSpPr>
        <p:spPr>
          <a:xfrm>
            <a:off x="2558482" y="1762135"/>
            <a:ext cx="766557" cy="369332"/>
          </a:xfrm>
          <a:prstGeom prst="rect">
            <a:avLst/>
          </a:prstGeom>
          <a:solidFill>
            <a:schemeClr val="bg1"/>
          </a:solidFill>
        </p:spPr>
        <p:txBody>
          <a:bodyPr wrap="none">
            <a:spAutoFit/>
          </a:bodyPr>
          <a:lstStyle/>
          <a:p>
            <a:r>
              <a:rPr lang="en-CA" dirty="0" smtClean="0"/>
              <a:t>Urban</a:t>
            </a:r>
            <a:endParaRPr lang="en-CA" dirty="0"/>
          </a:p>
        </p:txBody>
      </p:sp>
      <p:sp>
        <p:nvSpPr>
          <p:cNvPr id="11" name="Rectangle 10"/>
          <p:cNvSpPr/>
          <p:nvPr/>
        </p:nvSpPr>
        <p:spPr>
          <a:xfrm>
            <a:off x="897002" y="2485418"/>
            <a:ext cx="2428037" cy="369332"/>
          </a:xfrm>
          <a:prstGeom prst="rect">
            <a:avLst/>
          </a:prstGeom>
          <a:solidFill>
            <a:schemeClr val="bg1"/>
          </a:solidFill>
        </p:spPr>
        <p:txBody>
          <a:bodyPr wrap="none">
            <a:spAutoFit/>
          </a:bodyPr>
          <a:lstStyle/>
          <a:p>
            <a:r>
              <a:rPr lang="en-CA" dirty="0" smtClean="0"/>
              <a:t>Rural within 90 Minutes</a:t>
            </a:r>
            <a:endParaRPr lang="en-CA" dirty="0"/>
          </a:p>
        </p:txBody>
      </p:sp>
      <p:sp>
        <p:nvSpPr>
          <p:cNvPr id="12" name="Rectangle 11"/>
          <p:cNvSpPr/>
          <p:nvPr/>
        </p:nvSpPr>
        <p:spPr>
          <a:xfrm>
            <a:off x="284655" y="3235572"/>
            <a:ext cx="3040384" cy="369332"/>
          </a:xfrm>
          <a:prstGeom prst="rect">
            <a:avLst/>
          </a:prstGeom>
          <a:solidFill>
            <a:schemeClr val="bg1"/>
          </a:solidFill>
        </p:spPr>
        <p:txBody>
          <a:bodyPr wrap="none">
            <a:spAutoFit/>
          </a:bodyPr>
          <a:lstStyle/>
          <a:p>
            <a:r>
              <a:rPr lang="en-CA" dirty="0" smtClean="0"/>
              <a:t>Rural further than  90 Minutes</a:t>
            </a: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Gender Balance in MASS          1987 – 2016   (not from survey)</a:t>
            </a:r>
          </a:p>
        </p:txBody>
      </p:sp>
      <p:graphicFrame>
        <p:nvGraphicFramePr>
          <p:cNvPr id="5" name="Chart 4" title="Males in MASS"/>
          <p:cNvGraphicFramePr>
            <a:graphicFrameLocks/>
          </p:cNvGraphicFramePr>
          <p:nvPr>
            <p:extLst>
              <p:ext uri="{D42A27DB-BD31-4B8C-83A1-F6EECF244321}">
                <p14:modId xmlns:p14="http://schemas.microsoft.com/office/powerpoint/2010/main" val="4093084634"/>
              </p:ext>
            </p:extLst>
          </p:nvPr>
        </p:nvGraphicFramePr>
        <p:xfrm>
          <a:off x="256558" y="1203850"/>
          <a:ext cx="5759404" cy="36049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789087" y="2316544"/>
            <a:ext cx="2137986" cy="369332"/>
          </a:xfrm>
          <a:prstGeom prst="rect">
            <a:avLst/>
          </a:prstGeom>
          <a:solidFill>
            <a:schemeClr val="bg1"/>
          </a:solidFill>
        </p:spPr>
        <p:txBody>
          <a:bodyPr wrap="square" rtlCol="0">
            <a:spAutoFit/>
          </a:bodyPr>
          <a:lstStyle/>
          <a:p>
            <a:r>
              <a:rPr lang="en-CA" dirty="0" smtClean="0"/>
              <a:t>Men as % of MASS</a:t>
            </a:r>
            <a:endParaRPr lang="en-CA" dirty="0"/>
          </a:p>
        </p:txBody>
      </p:sp>
      <p:sp>
        <p:nvSpPr>
          <p:cNvPr id="7" name="Rectangle 6"/>
          <p:cNvSpPr/>
          <p:nvPr/>
        </p:nvSpPr>
        <p:spPr>
          <a:xfrm>
            <a:off x="4789087" y="2671549"/>
            <a:ext cx="2137986" cy="646331"/>
          </a:xfrm>
          <a:prstGeom prst="rect">
            <a:avLst/>
          </a:prstGeom>
          <a:solidFill>
            <a:schemeClr val="bg1"/>
          </a:solidFill>
        </p:spPr>
        <p:txBody>
          <a:bodyPr wrap="square">
            <a:spAutoFit/>
          </a:bodyPr>
          <a:lstStyle/>
          <a:p>
            <a:r>
              <a:rPr lang="en-CA" dirty="0"/>
              <a:t>Men as % of </a:t>
            </a:r>
            <a:r>
              <a:rPr lang="en-CA" dirty="0" smtClean="0"/>
              <a:t>Head Superintendents</a:t>
            </a:r>
            <a:endParaRPr lang="en-CA" dirty="0"/>
          </a:p>
        </p:txBody>
      </p:sp>
      <p:sp>
        <p:nvSpPr>
          <p:cNvPr id="8" name="Rectangle 7"/>
          <p:cNvSpPr/>
          <p:nvPr/>
        </p:nvSpPr>
        <p:spPr>
          <a:xfrm>
            <a:off x="4789087" y="3317880"/>
            <a:ext cx="2365263" cy="646331"/>
          </a:xfrm>
          <a:prstGeom prst="rect">
            <a:avLst/>
          </a:prstGeom>
          <a:solidFill>
            <a:schemeClr val="bg1"/>
          </a:solidFill>
        </p:spPr>
        <p:txBody>
          <a:bodyPr wrap="none">
            <a:spAutoFit/>
          </a:bodyPr>
          <a:lstStyle/>
          <a:p>
            <a:r>
              <a:rPr lang="en-CA" dirty="0"/>
              <a:t>Men as % </a:t>
            </a:r>
            <a:r>
              <a:rPr lang="en-CA" dirty="0" smtClean="0"/>
              <a:t>of Assistant/ </a:t>
            </a:r>
          </a:p>
          <a:p>
            <a:r>
              <a:rPr lang="en-CA" dirty="0" smtClean="0"/>
              <a:t>Area Superintendents</a:t>
            </a:r>
            <a:endParaRPr lang="en-CA" dirty="0"/>
          </a:p>
        </p:txBody>
      </p:sp>
      <p:sp>
        <p:nvSpPr>
          <p:cNvPr id="9" name="Rectangle 8"/>
          <p:cNvSpPr/>
          <p:nvPr/>
        </p:nvSpPr>
        <p:spPr>
          <a:xfrm>
            <a:off x="7288806" y="2316544"/>
            <a:ext cx="1210588" cy="369332"/>
          </a:xfrm>
          <a:prstGeom prst="rect">
            <a:avLst/>
          </a:prstGeom>
        </p:spPr>
        <p:txBody>
          <a:bodyPr wrap="none">
            <a:spAutoFit/>
          </a:bodyPr>
          <a:lstStyle/>
          <a:p>
            <a:r>
              <a:rPr lang="en-CA" b="1" dirty="0" smtClean="0">
                <a:solidFill>
                  <a:srgbClr val="FF0000"/>
                </a:solidFill>
              </a:rPr>
              <a:t>90</a:t>
            </a:r>
            <a:r>
              <a:rPr lang="en-CA" b="1" dirty="0">
                <a:solidFill>
                  <a:srgbClr val="FF0000"/>
                </a:solidFill>
              </a:rPr>
              <a:t>% – </a:t>
            </a:r>
            <a:r>
              <a:rPr lang="en-CA" b="1" dirty="0" smtClean="0">
                <a:solidFill>
                  <a:srgbClr val="FF0000"/>
                </a:solidFill>
              </a:rPr>
              <a:t>54%</a:t>
            </a:r>
            <a:endParaRPr lang="en-CA" b="1" dirty="0">
              <a:solidFill>
                <a:srgbClr val="FF0000"/>
              </a:solidFill>
            </a:endParaRPr>
          </a:p>
        </p:txBody>
      </p:sp>
      <p:sp>
        <p:nvSpPr>
          <p:cNvPr id="10" name="Rectangle 9"/>
          <p:cNvSpPr/>
          <p:nvPr/>
        </p:nvSpPr>
        <p:spPr>
          <a:xfrm>
            <a:off x="7308540" y="2948548"/>
            <a:ext cx="1210588" cy="369332"/>
          </a:xfrm>
          <a:prstGeom prst="rect">
            <a:avLst/>
          </a:prstGeom>
        </p:spPr>
        <p:txBody>
          <a:bodyPr wrap="none">
            <a:spAutoFit/>
          </a:bodyPr>
          <a:lstStyle/>
          <a:p>
            <a:r>
              <a:rPr lang="en-CA" b="1" dirty="0" smtClean="0">
                <a:solidFill>
                  <a:srgbClr val="FF0000"/>
                </a:solidFill>
              </a:rPr>
              <a:t>96% </a:t>
            </a:r>
            <a:r>
              <a:rPr lang="en-CA" b="1" dirty="0">
                <a:solidFill>
                  <a:srgbClr val="FF0000"/>
                </a:solidFill>
              </a:rPr>
              <a:t>– </a:t>
            </a:r>
            <a:r>
              <a:rPr lang="en-CA" b="1" dirty="0" smtClean="0">
                <a:solidFill>
                  <a:srgbClr val="FF0000"/>
                </a:solidFill>
              </a:rPr>
              <a:t>62%</a:t>
            </a:r>
            <a:endParaRPr lang="en-CA" b="1" dirty="0">
              <a:solidFill>
                <a:srgbClr val="FF0000"/>
              </a:solidFill>
            </a:endParaRPr>
          </a:p>
        </p:txBody>
      </p:sp>
      <p:sp>
        <p:nvSpPr>
          <p:cNvPr id="12" name="Rectangle 11"/>
          <p:cNvSpPr/>
          <p:nvPr/>
        </p:nvSpPr>
        <p:spPr>
          <a:xfrm>
            <a:off x="7308540" y="3594879"/>
            <a:ext cx="1210588" cy="369332"/>
          </a:xfrm>
          <a:prstGeom prst="rect">
            <a:avLst/>
          </a:prstGeom>
        </p:spPr>
        <p:txBody>
          <a:bodyPr wrap="none">
            <a:spAutoFit/>
          </a:bodyPr>
          <a:lstStyle/>
          <a:p>
            <a:r>
              <a:rPr lang="en-CA" b="1" dirty="0" smtClean="0">
                <a:solidFill>
                  <a:srgbClr val="FF0000"/>
                </a:solidFill>
              </a:rPr>
              <a:t>82% </a:t>
            </a:r>
            <a:r>
              <a:rPr lang="en-CA" b="1" dirty="0">
                <a:solidFill>
                  <a:srgbClr val="FF0000"/>
                </a:solidFill>
              </a:rPr>
              <a:t>– </a:t>
            </a:r>
            <a:r>
              <a:rPr lang="en-CA" b="1" dirty="0" smtClean="0">
                <a:solidFill>
                  <a:srgbClr val="FF0000"/>
                </a:solidFill>
              </a:rPr>
              <a:t>49%</a:t>
            </a:r>
            <a:endParaRPr lang="en-CA" b="1" dirty="0">
              <a:solidFill>
                <a:srgbClr val="FF0000"/>
              </a:solidFill>
            </a:endParaRPr>
          </a:p>
        </p:txBody>
      </p:sp>
    </p:spTree>
    <p:extLst>
      <p:ext uri="{BB962C8B-B14F-4D97-AF65-F5344CB8AC3E}">
        <p14:creationId xmlns:p14="http://schemas.microsoft.com/office/powerpoint/2010/main" val="1272139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Gender Balance in MASS          1987 – 2016   (not from survey)</a:t>
            </a:r>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685" y="907822"/>
            <a:ext cx="6150424" cy="369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39068" y="1966947"/>
            <a:ext cx="2848454" cy="369332"/>
          </a:xfrm>
          <a:prstGeom prst="rect">
            <a:avLst/>
          </a:prstGeom>
          <a:solidFill>
            <a:schemeClr val="bg1"/>
          </a:solidFill>
        </p:spPr>
        <p:txBody>
          <a:bodyPr wrap="square" rtlCol="0">
            <a:spAutoFit/>
          </a:bodyPr>
          <a:lstStyle/>
          <a:p>
            <a:r>
              <a:rPr lang="en-CA" dirty="0" smtClean="0"/>
              <a:t>Women as % of Mass</a:t>
            </a:r>
            <a:endParaRPr lang="en-CA" dirty="0"/>
          </a:p>
        </p:txBody>
      </p:sp>
      <p:sp>
        <p:nvSpPr>
          <p:cNvPr id="5" name="TextBox 4"/>
          <p:cNvSpPr txBox="1"/>
          <p:nvPr/>
        </p:nvSpPr>
        <p:spPr>
          <a:xfrm>
            <a:off x="5096636" y="2356823"/>
            <a:ext cx="2575463" cy="646331"/>
          </a:xfrm>
          <a:prstGeom prst="rect">
            <a:avLst/>
          </a:prstGeom>
          <a:solidFill>
            <a:schemeClr val="bg1"/>
          </a:solidFill>
        </p:spPr>
        <p:txBody>
          <a:bodyPr wrap="square" rtlCol="0">
            <a:spAutoFit/>
          </a:bodyPr>
          <a:lstStyle/>
          <a:p>
            <a:r>
              <a:rPr lang="en-CA" dirty="0" smtClean="0"/>
              <a:t>Women as % of Head Superintendents</a:t>
            </a:r>
            <a:endParaRPr lang="en-CA" dirty="0"/>
          </a:p>
        </p:txBody>
      </p:sp>
      <p:sp>
        <p:nvSpPr>
          <p:cNvPr id="6" name="TextBox 5"/>
          <p:cNvSpPr txBox="1"/>
          <p:nvPr/>
        </p:nvSpPr>
        <p:spPr>
          <a:xfrm>
            <a:off x="5096634" y="2996461"/>
            <a:ext cx="2575463" cy="646331"/>
          </a:xfrm>
          <a:prstGeom prst="rect">
            <a:avLst/>
          </a:prstGeom>
          <a:solidFill>
            <a:schemeClr val="bg1"/>
          </a:solidFill>
        </p:spPr>
        <p:txBody>
          <a:bodyPr wrap="square" rtlCol="0">
            <a:spAutoFit/>
          </a:bodyPr>
          <a:lstStyle/>
          <a:p>
            <a:r>
              <a:rPr lang="en-CA" dirty="0" smtClean="0"/>
              <a:t>Women as % of Assistant Superintendents</a:t>
            </a:r>
            <a:endParaRPr lang="en-CA" dirty="0"/>
          </a:p>
        </p:txBody>
      </p:sp>
      <p:sp>
        <p:nvSpPr>
          <p:cNvPr id="7" name="TextBox 6"/>
          <p:cNvSpPr txBox="1"/>
          <p:nvPr/>
        </p:nvSpPr>
        <p:spPr>
          <a:xfrm>
            <a:off x="7626209" y="1995010"/>
            <a:ext cx="1256478" cy="369332"/>
          </a:xfrm>
          <a:prstGeom prst="rect">
            <a:avLst/>
          </a:prstGeom>
          <a:noFill/>
        </p:spPr>
        <p:txBody>
          <a:bodyPr wrap="square" rtlCol="0">
            <a:spAutoFit/>
          </a:bodyPr>
          <a:lstStyle/>
          <a:p>
            <a:r>
              <a:rPr lang="en-CA" b="1" dirty="0" smtClean="0">
                <a:solidFill>
                  <a:srgbClr val="FF0000"/>
                </a:solidFill>
              </a:rPr>
              <a:t>10% – 46%</a:t>
            </a:r>
            <a:endParaRPr lang="en-CA" b="1" dirty="0">
              <a:solidFill>
                <a:srgbClr val="FF0000"/>
              </a:solidFill>
            </a:endParaRPr>
          </a:p>
        </p:txBody>
      </p:sp>
      <p:sp>
        <p:nvSpPr>
          <p:cNvPr id="8" name="Rectangle 7"/>
          <p:cNvSpPr/>
          <p:nvPr/>
        </p:nvSpPr>
        <p:spPr>
          <a:xfrm>
            <a:off x="7730608" y="2495322"/>
            <a:ext cx="1093569" cy="369332"/>
          </a:xfrm>
          <a:prstGeom prst="rect">
            <a:avLst/>
          </a:prstGeom>
        </p:spPr>
        <p:txBody>
          <a:bodyPr wrap="none">
            <a:spAutoFit/>
          </a:bodyPr>
          <a:lstStyle/>
          <a:p>
            <a:r>
              <a:rPr lang="en-CA" b="1" dirty="0" smtClean="0">
                <a:solidFill>
                  <a:srgbClr val="FF0000"/>
                </a:solidFill>
              </a:rPr>
              <a:t>4% </a:t>
            </a:r>
            <a:r>
              <a:rPr lang="en-CA" b="1" dirty="0">
                <a:solidFill>
                  <a:srgbClr val="FF0000"/>
                </a:solidFill>
              </a:rPr>
              <a:t>– </a:t>
            </a:r>
            <a:r>
              <a:rPr lang="en-CA" b="1" dirty="0" smtClean="0">
                <a:solidFill>
                  <a:srgbClr val="FF0000"/>
                </a:solidFill>
              </a:rPr>
              <a:t>38%</a:t>
            </a:r>
            <a:endParaRPr lang="en-CA" b="1" dirty="0">
              <a:solidFill>
                <a:srgbClr val="FF0000"/>
              </a:solidFill>
            </a:endParaRPr>
          </a:p>
        </p:txBody>
      </p:sp>
      <p:sp>
        <p:nvSpPr>
          <p:cNvPr id="10" name="Rectangle 9"/>
          <p:cNvSpPr/>
          <p:nvPr/>
        </p:nvSpPr>
        <p:spPr>
          <a:xfrm>
            <a:off x="7672099" y="3138593"/>
            <a:ext cx="1210588" cy="369332"/>
          </a:xfrm>
          <a:prstGeom prst="rect">
            <a:avLst/>
          </a:prstGeom>
        </p:spPr>
        <p:txBody>
          <a:bodyPr wrap="none">
            <a:spAutoFit/>
          </a:bodyPr>
          <a:lstStyle/>
          <a:p>
            <a:r>
              <a:rPr lang="en-CA" b="1" dirty="0" smtClean="0">
                <a:solidFill>
                  <a:srgbClr val="FF0000"/>
                </a:solidFill>
              </a:rPr>
              <a:t>18% </a:t>
            </a:r>
            <a:r>
              <a:rPr lang="en-CA" b="1" dirty="0">
                <a:solidFill>
                  <a:srgbClr val="FF0000"/>
                </a:solidFill>
              </a:rPr>
              <a:t>– </a:t>
            </a:r>
            <a:r>
              <a:rPr lang="en-CA" b="1" dirty="0" smtClean="0">
                <a:solidFill>
                  <a:srgbClr val="FF0000"/>
                </a:solidFill>
              </a:rPr>
              <a:t>51%</a:t>
            </a:r>
            <a:endParaRPr lang="en-CA" b="1" dirty="0">
              <a:solidFill>
                <a:srgbClr val="FF0000"/>
              </a:solidFill>
            </a:endParaRPr>
          </a:p>
        </p:txBody>
      </p:sp>
    </p:spTree>
    <p:extLst>
      <p:ext uri="{BB962C8B-B14F-4D97-AF65-F5344CB8AC3E}">
        <p14:creationId xmlns:p14="http://schemas.microsoft.com/office/powerpoint/2010/main" val="930261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Gender Balance in </a:t>
            </a:r>
            <a:r>
              <a:rPr lang="en-CA" dirty="0" smtClean="0"/>
              <a:t>Metro MASS          </a:t>
            </a:r>
            <a:r>
              <a:rPr lang="en-CA" dirty="0"/>
              <a:t>1987 – 2016   (not from survey)</a:t>
            </a:r>
          </a:p>
        </p:txBody>
      </p:sp>
      <p:graphicFrame>
        <p:nvGraphicFramePr>
          <p:cNvPr id="5" name="Chart 4"/>
          <p:cNvGraphicFramePr>
            <a:graphicFrameLocks/>
          </p:cNvGraphicFramePr>
          <p:nvPr>
            <p:extLst>
              <p:ext uri="{D42A27DB-BD31-4B8C-83A1-F6EECF244321}">
                <p14:modId xmlns:p14="http://schemas.microsoft.com/office/powerpoint/2010/main" val="613519307"/>
              </p:ext>
            </p:extLst>
          </p:nvPr>
        </p:nvGraphicFramePr>
        <p:xfrm>
          <a:off x="680866" y="884385"/>
          <a:ext cx="5443640" cy="370077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659367" y="1716086"/>
            <a:ext cx="2819811" cy="369332"/>
          </a:xfrm>
          <a:prstGeom prst="rect">
            <a:avLst/>
          </a:prstGeom>
          <a:solidFill>
            <a:schemeClr val="bg1"/>
          </a:solidFill>
        </p:spPr>
        <p:txBody>
          <a:bodyPr wrap="none">
            <a:spAutoFit/>
          </a:bodyPr>
          <a:lstStyle/>
          <a:p>
            <a:pPr lvl="0"/>
            <a:r>
              <a:rPr lang="en-CA" dirty="0">
                <a:solidFill>
                  <a:srgbClr val="333333"/>
                </a:solidFill>
              </a:rPr>
              <a:t>Women as % of </a:t>
            </a:r>
            <a:r>
              <a:rPr lang="en-CA" dirty="0" smtClean="0">
                <a:solidFill>
                  <a:srgbClr val="333333"/>
                </a:solidFill>
              </a:rPr>
              <a:t>Metro Mass</a:t>
            </a:r>
            <a:endParaRPr lang="en-CA" dirty="0">
              <a:solidFill>
                <a:srgbClr val="333333"/>
              </a:solidFill>
            </a:endParaRPr>
          </a:p>
        </p:txBody>
      </p:sp>
      <p:sp>
        <p:nvSpPr>
          <p:cNvPr id="8" name="Rectangle 7"/>
          <p:cNvSpPr/>
          <p:nvPr/>
        </p:nvSpPr>
        <p:spPr>
          <a:xfrm>
            <a:off x="4659367" y="2169996"/>
            <a:ext cx="2282676" cy="646331"/>
          </a:xfrm>
          <a:prstGeom prst="rect">
            <a:avLst/>
          </a:prstGeom>
          <a:solidFill>
            <a:schemeClr val="bg1"/>
          </a:solidFill>
        </p:spPr>
        <p:txBody>
          <a:bodyPr wrap="none">
            <a:spAutoFit/>
          </a:bodyPr>
          <a:lstStyle/>
          <a:p>
            <a:pPr lvl="0"/>
            <a:r>
              <a:rPr lang="en-CA" dirty="0">
                <a:solidFill>
                  <a:srgbClr val="333333"/>
                </a:solidFill>
              </a:rPr>
              <a:t>Women as % of </a:t>
            </a:r>
            <a:r>
              <a:rPr lang="en-CA" dirty="0" smtClean="0">
                <a:solidFill>
                  <a:srgbClr val="333333"/>
                </a:solidFill>
              </a:rPr>
              <a:t>Metro</a:t>
            </a:r>
          </a:p>
          <a:p>
            <a:pPr lvl="0"/>
            <a:r>
              <a:rPr lang="en-CA" dirty="0" smtClean="0">
                <a:solidFill>
                  <a:srgbClr val="333333"/>
                </a:solidFill>
              </a:rPr>
              <a:t>Head </a:t>
            </a:r>
            <a:r>
              <a:rPr lang="en-CA" dirty="0">
                <a:solidFill>
                  <a:srgbClr val="333333"/>
                </a:solidFill>
              </a:rPr>
              <a:t>Superintendents</a:t>
            </a:r>
          </a:p>
        </p:txBody>
      </p:sp>
      <p:sp>
        <p:nvSpPr>
          <p:cNvPr id="9" name="Rectangle 8"/>
          <p:cNvSpPr/>
          <p:nvPr/>
        </p:nvSpPr>
        <p:spPr>
          <a:xfrm>
            <a:off x="4659367" y="2816327"/>
            <a:ext cx="3142592" cy="646331"/>
          </a:xfrm>
          <a:prstGeom prst="rect">
            <a:avLst/>
          </a:prstGeom>
          <a:solidFill>
            <a:schemeClr val="bg1"/>
          </a:solidFill>
        </p:spPr>
        <p:txBody>
          <a:bodyPr wrap="none">
            <a:spAutoFit/>
          </a:bodyPr>
          <a:lstStyle/>
          <a:p>
            <a:pPr lvl="0"/>
            <a:r>
              <a:rPr lang="en-CA" dirty="0">
                <a:solidFill>
                  <a:srgbClr val="333333"/>
                </a:solidFill>
              </a:rPr>
              <a:t>Women as % of </a:t>
            </a:r>
            <a:r>
              <a:rPr lang="en-CA" dirty="0" smtClean="0">
                <a:solidFill>
                  <a:srgbClr val="333333"/>
                </a:solidFill>
              </a:rPr>
              <a:t>Metro</a:t>
            </a:r>
          </a:p>
          <a:p>
            <a:pPr lvl="0"/>
            <a:r>
              <a:rPr lang="en-CA" dirty="0" smtClean="0">
                <a:solidFill>
                  <a:srgbClr val="333333"/>
                </a:solidFill>
              </a:rPr>
              <a:t>Assistant/Area </a:t>
            </a:r>
            <a:r>
              <a:rPr lang="en-CA" dirty="0">
                <a:solidFill>
                  <a:srgbClr val="333333"/>
                </a:solidFill>
              </a:rPr>
              <a:t>Superintendents</a:t>
            </a:r>
          </a:p>
        </p:txBody>
      </p:sp>
      <p:sp>
        <p:nvSpPr>
          <p:cNvPr id="10" name="Rectangle 9"/>
          <p:cNvSpPr/>
          <p:nvPr/>
        </p:nvSpPr>
        <p:spPr>
          <a:xfrm>
            <a:off x="7479178" y="1716086"/>
            <a:ext cx="1210588" cy="369332"/>
          </a:xfrm>
          <a:prstGeom prst="rect">
            <a:avLst/>
          </a:prstGeom>
        </p:spPr>
        <p:txBody>
          <a:bodyPr wrap="none">
            <a:spAutoFit/>
          </a:bodyPr>
          <a:lstStyle/>
          <a:p>
            <a:pPr lvl="0"/>
            <a:r>
              <a:rPr lang="en-CA" b="1" dirty="0" smtClean="0">
                <a:solidFill>
                  <a:srgbClr val="FF0000"/>
                </a:solidFill>
              </a:rPr>
              <a:t>21% </a:t>
            </a:r>
            <a:r>
              <a:rPr lang="en-CA" b="1" dirty="0">
                <a:solidFill>
                  <a:srgbClr val="FF0000"/>
                </a:solidFill>
              </a:rPr>
              <a:t>– </a:t>
            </a:r>
            <a:r>
              <a:rPr lang="en-CA" b="1" dirty="0" smtClean="0">
                <a:solidFill>
                  <a:srgbClr val="FF0000"/>
                </a:solidFill>
              </a:rPr>
              <a:t>50%</a:t>
            </a:r>
            <a:endParaRPr lang="en-CA" b="1" dirty="0">
              <a:solidFill>
                <a:srgbClr val="FF0000"/>
              </a:solidFill>
            </a:endParaRPr>
          </a:p>
        </p:txBody>
      </p:sp>
      <p:sp>
        <p:nvSpPr>
          <p:cNvPr id="11" name="Rectangle 10"/>
          <p:cNvSpPr/>
          <p:nvPr/>
        </p:nvSpPr>
        <p:spPr>
          <a:xfrm>
            <a:off x="7521951" y="2882463"/>
            <a:ext cx="1210588" cy="369332"/>
          </a:xfrm>
          <a:prstGeom prst="rect">
            <a:avLst/>
          </a:prstGeom>
        </p:spPr>
        <p:txBody>
          <a:bodyPr wrap="none">
            <a:spAutoFit/>
          </a:bodyPr>
          <a:lstStyle/>
          <a:p>
            <a:pPr lvl="0"/>
            <a:r>
              <a:rPr lang="en-CA" b="1" dirty="0" smtClean="0">
                <a:solidFill>
                  <a:srgbClr val="FF0000"/>
                </a:solidFill>
              </a:rPr>
              <a:t>26% </a:t>
            </a:r>
            <a:r>
              <a:rPr lang="en-CA" b="1" dirty="0">
                <a:solidFill>
                  <a:srgbClr val="FF0000"/>
                </a:solidFill>
              </a:rPr>
              <a:t>– </a:t>
            </a:r>
            <a:r>
              <a:rPr lang="en-CA" b="1" dirty="0" smtClean="0">
                <a:solidFill>
                  <a:srgbClr val="FF0000"/>
                </a:solidFill>
              </a:rPr>
              <a:t>57%</a:t>
            </a:r>
            <a:endParaRPr lang="en-CA" b="1" dirty="0">
              <a:solidFill>
                <a:srgbClr val="FF0000"/>
              </a:solidFill>
            </a:endParaRPr>
          </a:p>
        </p:txBody>
      </p:sp>
      <p:sp>
        <p:nvSpPr>
          <p:cNvPr id="12" name="Rectangle 11"/>
          <p:cNvSpPr/>
          <p:nvPr/>
        </p:nvSpPr>
        <p:spPr>
          <a:xfrm>
            <a:off x="7479178" y="2308495"/>
            <a:ext cx="1210588" cy="369332"/>
          </a:xfrm>
          <a:prstGeom prst="rect">
            <a:avLst/>
          </a:prstGeom>
        </p:spPr>
        <p:txBody>
          <a:bodyPr wrap="none">
            <a:spAutoFit/>
          </a:bodyPr>
          <a:lstStyle/>
          <a:p>
            <a:pPr lvl="0"/>
            <a:r>
              <a:rPr lang="en-CA" b="1" dirty="0">
                <a:solidFill>
                  <a:srgbClr val="FF0000"/>
                </a:solidFill>
              </a:rPr>
              <a:t>10% – </a:t>
            </a:r>
            <a:r>
              <a:rPr lang="en-CA" b="1" dirty="0" smtClean="0">
                <a:solidFill>
                  <a:srgbClr val="FF0000"/>
                </a:solidFill>
              </a:rPr>
              <a:t>18%</a:t>
            </a:r>
            <a:endParaRPr lang="en-CA" b="1" dirty="0">
              <a:solidFill>
                <a:srgbClr val="FF0000"/>
              </a:solidFill>
            </a:endParaRPr>
          </a:p>
        </p:txBody>
      </p:sp>
    </p:spTree>
    <p:extLst>
      <p:ext uri="{BB962C8B-B14F-4D97-AF65-F5344CB8AC3E}">
        <p14:creationId xmlns:p14="http://schemas.microsoft.com/office/powerpoint/2010/main" val="2466066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Gender Balance in </a:t>
            </a:r>
            <a:r>
              <a:rPr lang="en-CA" dirty="0" smtClean="0"/>
              <a:t>Rural MASS          </a:t>
            </a:r>
            <a:r>
              <a:rPr lang="en-CA" dirty="0"/>
              <a:t>1987 – 2016   (not from survey)</a:t>
            </a:r>
          </a:p>
        </p:txBody>
      </p:sp>
      <p:sp>
        <p:nvSpPr>
          <p:cNvPr id="10" name="Rectangle 9"/>
          <p:cNvSpPr/>
          <p:nvPr/>
        </p:nvSpPr>
        <p:spPr>
          <a:xfrm>
            <a:off x="7479178" y="1716086"/>
            <a:ext cx="1093569" cy="369332"/>
          </a:xfrm>
          <a:prstGeom prst="rect">
            <a:avLst/>
          </a:prstGeom>
        </p:spPr>
        <p:txBody>
          <a:bodyPr wrap="none">
            <a:spAutoFit/>
          </a:bodyPr>
          <a:lstStyle/>
          <a:p>
            <a:pPr lvl="0"/>
            <a:r>
              <a:rPr lang="en-CA" b="1" dirty="0" smtClean="0">
                <a:solidFill>
                  <a:srgbClr val="FF0000"/>
                </a:solidFill>
              </a:rPr>
              <a:t>4% </a:t>
            </a:r>
            <a:r>
              <a:rPr lang="en-CA" b="1" dirty="0">
                <a:solidFill>
                  <a:srgbClr val="FF0000"/>
                </a:solidFill>
              </a:rPr>
              <a:t>– </a:t>
            </a:r>
            <a:r>
              <a:rPr lang="en-CA" b="1" dirty="0" smtClean="0">
                <a:solidFill>
                  <a:srgbClr val="FF0000"/>
                </a:solidFill>
              </a:rPr>
              <a:t>44%</a:t>
            </a:r>
            <a:endParaRPr lang="en-CA" b="1" dirty="0">
              <a:solidFill>
                <a:srgbClr val="FF0000"/>
              </a:solidFill>
            </a:endParaRPr>
          </a:p>
        </p:txBody>
      </p:sp>
      <p:sp>
        <p:nvSpPr>
          <p:cNvPr id="11" name="Rectangle 10"/>
          <p:cNvSpPr/>
          <p:nvPr/>
        </p:nvSpPr>
        <p:spPr>
          <a:xfrm>
            <a:off x="7508795" y="2824022"/>
            <a:ext cx="1210588" cy="369332"/>
          </a:xfrm>
          <a:prstGeom prst="rect">
            <a:avLst/>
          </a:prstGeom>
        </p:spPr>
        <p:txBody>
          <a:bodyPr wrap="none">
            <a:spAutoFit/>
          </a:bodyPr>
          <a:lstStyle/>
          <a:p>
            <a:pPr lvl="0"/>
            <a:r>
              <a:rPr lang="en-CA" b="1" dirty="0" smtClean="0">
                <a:solidFill>
                  <a:srgbClr val="FF0000"/>
                </a:solidFill>
              </a:rPr>
              <a:t>17% </a:t>
            </a:r>
            <a:r>
              <a:rPr lang="en-CA" b="1" dirty="0">
                <a:solidFill>
                  <a:srgbClr val="FF0000"/>
                </a:solidFill>
              </a:rPr>
              <a:t>– </a:t>
            </a:r>
            <a:r>
              <a:rPr lang="en-CA" b="1" dirty="0" smtClean="0">
                <a:solidFill>
                  <a:srgbClr val="FF0000"/>
                </a:solidFill>
              </a:rPr>
              <a:t>50%</a:t>
            </a:r>
            <a:endParaRPr lang="en-CA" b="1" dirty="0">
              <a:solidFill>
                <a:srgbClr val="FF0000"/>
              </a:solidFill>
            </a:endParaRPr>
          </a:p>
        </p:txBody>
      </p:sp>
      <p:sp>
        <p:nvSpPr>
          <p:cNvPr id="12" name="Rectangle 11"/>
          <p:cNvSpPr/>
          <p:nvPr/>
        </p:nvSpPr>
        <p:spPr>
          <a:xfrm>
            <a:off x="7479178" y="2308495"/>
            <a:ext cx="1093569" cy="369332"/>
          </a:xfrm>
          <a:prstGeom prst="rect">
            <a:avLst/>
          </a:prstGeom>
        </p:spPr>
        <p:txBody>
          <a:bodyPr wrap="none">
            <a:spAutoFit/>
          </a:bodyPr>
          <a:lstStyle/>
          <a:p>
            <a:pPr lvl="0"/>
            <a:r>
              <a:rPr lang="en-CA" b="1" dirty="0" smtClean="0">
                <a:solidFill>
                  <a:srgbClr val="FF0000"/>
                </a:solidFill>
              </a:rPr>
              <a:t>4% – 38%</a:t>
            </a:r>
            <a:endParaRPr lang="en-CA" b="1" dirty="0">
              <a:solidFill>
                <a:srgbClr val="FF0000"/>
              </a:solidFill>
            </a:endParaRPr>
          </a:p>
        </p:txBody>
      </p:sp>
      <p:graphicFrame>
        <p:nvGraphicFramePr>
          <p:cNvPr id="13" name="Chart 12"/>
          <p:cNvGraphicFramePr>
            <a:graphicFrameLocks/>
          </p:cNvGraphicFramePr>
          <p:nvPr>
            <p:extLst>
              <p:ext uri="{D42A27DB-BD31-4B8C-83A1-F6EECF244321}">
                <p14:modId xmlns:p14="http://schemas.microsoft.com/office/powerpoint/2010/main" val="2300209952"/>
              </p:ext>
            </p:extLst>
          </p:nvPr>
        </p:nvGraphicFramePr>
        <p:xfrm>
          <a:off x="384837" y="798395"/>
          <a:ext cx="4772641" cy="391832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008103" y="1706804"/>
            <a:ext cx="2719014" cy="369332"/>
          </a:xfrm>
          <a:prstGeom prst="rect">
            <a:avLst/>
          </a:prstGeom>
          <a:solidFill>
            <a:schemeClr val="bg1"/>
          </a:solidFill>
        </p:spPr>
        <p:txBody>
          <a:bodyPr wrap="none">
            <a:spAutoFit/>
          </a:bodyPr>
          <a:lstStyle/>
          <a:p>
            <a:pPr lvl="0"/>
            <a:r>
              <a:rPr lang="en-CA" dirty="0">
                <a:solidFill>
                  <a:srgbClr val="333333"/>
                </a:solidFill>
              </a:rPr>
              <a:t>Women as % of </a:t>
            </a:r>
            <a:r>
              <a:rPr lang="en-CA" dirty="0" smtClean="0">
                <a:solidFill>
                  <a:srgbClr val="333333"/>
                </a:solidFill>
              </a:rPr>
              <a:t>Rural Mass</a:t>
            </a:r>
            <a:endParaRPr lang="en-CA" dirty="0">
              <a:solidFill>
                <a:srgbClr val="333333"/>
              </a:solidFill>
            </a:endParaRPr>
          </a:p>
        </p:txBody>
      </p:sp>
      <p:sp>
        <p:nvSpPr>
          <p:cNvPr id="8" name="Rectangle 7"/>
          <p:cNvSpPr/>
          <p:nvPr/>
        </p:nvSpPr>
        <p:spPr>
          <a:xfrm>
            <a:off x="3992871" y="2169995"/>
            <a:ext cx="2282676" cy="646331"/>
          </a:xfrm>
          <a:prstGeom prst="rect">
            <a:avLst/>
          </a:prstGeom>
          <a:solidFill>
            <a:schemeClr val="bg1"/>
          </a:solidFill>
        </p:spPr>
        <p:txBody>
          <a:bodyPr wrap="none">
            <a:spAutoFit/>
          </a:bodyPr>
          <a:lstStyle/>
          <a:p>
            <a:pPr lvl="0"/>
            <a:r>
              <a:rPr lang="en-CA" dirty="0">
                <a:solidFill>
                  <a:srgbClr val="333333"/>
                </a:solidFill>
              </a:rPr>
              <a:t>Women as % of </a:t>
            </a:r>
            <a:r>
              <a:rPr lang="en-CA" dirty="0" smtClean="0">
                <a:solidFill>
                  <a:srgbClr val="333333"/>
                </a:solidFill>
              </a:rPr>
              <a:t>Rural</a:t>
            </a:r>
          </a:p>
          <a:p>
            <a:pPr lvl="0"/>
            <a:r>
              <a:rPr lang="en-CA" dirty="0" smtClean="0">
                <a:solidFill>
                  <a:srgbClr val="333333"/>
                </a:solidFill>
              </a:rPr>
              <a:t>Head </a:t>
            </a:r>
            <a:r>
              <a:rPr lang="en-CA" dirty="0">
                <a:solidFill>
                  <a:srgbClr val="333333"/>
                </a:solidFill>
              </a:rPr>
              <a:t>Superintendents</a:t>
            </a:r>
          </a:p>
        </p:txBody>
      </p:sp>
      <p:sp>
        <p:nvSpPr>
          <p:cNvPr id="9" name="Rectangle 8"/>
          <p:cNvSpPr/>
          <p:nvPr/>
        </p:nvSpPr>
        <p:spPr>
          <a:xfrm>
            <a:off x="3992871" y="2823669"/>
            <a:ext cx="3232360" cy="646331"/>
          </a:xfrm>
          <a:prstGeom prst="rect">
            <a:avLst/>
          </a:prstGeom>
          <a:solidFill>
            <a:schemeClr val="bg1"/>
          </a:solidFill>
        </p:spPr>
        <p:txBody>
          <a:bodyPr wrap="none">
            <a:spAutoFit/>
          </a:bodyPr>
          <a:lstStyle/>
          <a:p>
            <a:pPr lvl="0"/>
            <a:r>
              <a:rPr lang="en-CA" dirty="0">
                <a:solidFill>
                  <a:srgbClr val="333333"/>
                </a:solidFill>
              </a:rPr>
              <a:t>Women as % of </a:t>
            </a:r>
            <a:r>
              <a:rPr lang="en-CA" dirty="0" smtClean="0">
                <a:solidFill>
                  <a:srgbClr val="333333"/>
                </a:solidFill>
              </a:rPr>
              <a:t>Rural</a:t>
            </a:r>
          </a:p>
          <a:p>
            <a:pPr lvl="0"/>
            <a:r>
              <a:rPr lang="en-CA" dirty="0" smtClean="0">
                <a:solidFill>
                  <a:srgbClr val="333333"/>
                </a:solidFill>
              </a:rPr>
              <a:t>Assistant/Areas </a:t>
            </a:r>
            <a:r>
              <a:rPr lang="en-CA" dirty="0">
                <a:solidFill>
                  <a:srgbClr val="333333"/>
                </a:solidFill>
              </a:rPr>
              <a:t>Superintendents</a:t>
            </a:r>
          </a:p>
        </p:txBody>
      </p:sp>
    </p:spTree>
    <p:extLst>
      <p:ext uri="{BB962C8B-B14F-4D97-AF65-F5344CB8AC3E}">
        <p14:creationId xmlns:p14="http://schemas.microsoft.com/office/powerpoint/2010/main" val="3961382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Box 3"/>
          <p:cNvSpPr txBox="1"/>
          <p:nvPr/>
        </p:nvSpPr>
        <p:spPr>
          <a:xfrm>
            <a:off x="947291" y="927557"/>
            <a:ext cx="6545525" cy="2862322"/>
          </a:xfrm>
          <a:prstGeom prst="rect">
            <a:avLst/>
          </a:prstGeom>
          <a:noFill/>
        </p:spPr>
        <p:txBody>
          <a:bodyPr wrap="square" rtlCol="0">
            <a:spAutoFit/>
          </a:bodyPr>
          <a:lstStyle/>
          <a:p>
            <a:pPr algn="ctr"/>
            <a:r>
              <a:rPr lang="en-CA" sz="3600" b="1" dirty="0" smtClean="0">
                <a:solidFill>
                  <a:schemeClr val="bg1"/>
                </a:solidFill>
              </a:rPr>
              <a:t>Thank You </a:t>
            </a:r>
          </a:p>
          <a:p>
            <a:pPr algn="ctr"/>
            <a:endParaRPr lang="en-CA" dirty="0">
              <a:solidFill>
                <a:schemeClr val="bg1"/>
              </a:solidFill>
            </a:endParaRPr>
          </a:p>
          <a:p>
            <a:pPr algn="ctr"/>
            <a:r>
              <a:rPr lang="en-CA" dirty="0" smtClean="0">
                <a:solidFill>
                  <a:schemeClr val="bg1"/>
                </a:solidFill>
              </a:rPr>
              <a:t>from the </a:t>
            </a:r>
          </a:p>
          <a:p>
            <a:pPr algn="ctr"/>
            <a:endParaRPr lang="en-CA" dirty="0" smtClean="0">
              <a:solidFill>
                <a:schemeClr val="bg1"/>
              </a:solidFill>
            </a:endParaRPr>
          </a:p>
          <a:p>
            <a:pPr algn="ctr"/>
            <a:r>
              <a:rPr lang="en-CA" b="1" i="1" dirty="0" smtClean="0">
                <a:solidFill>
                  <a:schemeClr val="bg1"/>
                </a:solidFill>
              </a:rPr>
              <a:t>MASS Public Relations, Members Services and Policy Committee</a:t>
            </a:r>
          </a:p>
          <a:p>
            <a:pPr algn="ctr"/>
            <a:endParaRPr lang="en-CA" dirty="0">
              <a:solidFill>
                <a:schemeClr val="bg1"/>
              </a:solidFill>
            </a:endParaRPr>
          </a:p>
          <a:p>
            <a:pPr algn="ctr"/>
            <a:r>
              <a:rPr lang="en-CA" dirty="0" smtClean="0">
                <a:solidFill>
                  <a:schemeClr val="bg1"/>
                </a:solidFill>
              </a:rPr>
              <a:t>For your great participation in this survey!</a:t>
            </a:r>
          </a:p>
          <a:p>
            <a:pPr algn="ctr"/>
            <a:endParaRPr lang="en-CA" dirty="0"/>
          </a:p>
          <a:p>
            <a:pPr algn="ctr"/>
            <a:endParaRPr lang="en-CA" dirty="0"/>
          </a:p>
        </p:txBody>
      </p:sp>
    </p:spTree>
    <p:extLst>
      <p:ext uri="{BB962C8B-B14F-4D97-AF65-F5344CB8AC3E}">
        <p14:creationId xmlns:p14="http://schemas.microsoft.com/office/powerpoint/2010/main" val="2201910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I have the following years of experience as a senior administrator (including all positions in all divisions)</a:t>
            </a:r>
          </a:p>
        </p:txBody>
      </p:sp>
      <p:pic>
        <p:nvPicPr>
          <p:cNvPr id="4" name="Picture 3" descr="chart651635780.png"/>
          <p:cNvPicPr>
            <a:picLocks noChangeAspect="1"/>
          </p:cNvPicPr>
          <p:nvPr/>
        </p:nvPicPr>
        <p:blipFill>
          <a:blip r:embed="rId3"/>
          <a:stretch>
            <a:fillRect/>
          </a:stretch>
        </p:blipFill>
        <p:spPr>
          <a:xfrm>
            <a:off x="2292979" y="1483946"/>
            <a:ext cx="5388428" cy="2630714"/>
          </a:xfrm>
          <a:prstGeom prst="rect">
            <a:avLst/>
          </a:prstGeom>
        </p:spPr>
      </p:pic>
      <p:sp>
        <p:nvSpPr>
          <p:cNvPr id="5" name="TextBox 4"/>
          <p:cNvSpPr txBox="1"/>
          <p:nvPr/>
        </p:nvSpPr>
        <p:spPr>
          <a:xfrm>
            <a:off x="1796307" y="1684075"/>
            <a:ext cx="1539350" cy="369332"/>
          </a:xfrm>
          <a:prstGeom prst="rect">
            <a:avLst/>
          </a:prstGeom>
          <a:solidFill>
            <a:schemeClr val="bg1"/>
          </a:solidFill>
        </p:spPr>
        <p:txBody>
          <a:bodyPr wrap="square" rtlCol="0">
            <a:spAutoFit/>
          </a:bodyPr>
          <a:lstStyle/>
          <a:p>
            <a:r>
              <a:rPr lang="en-CA" dirty="0"/>
              <a:t>0</a:t>
            </a:r>
            <a:r>
              <a:rPr lang="en-CA" dirty="0" smtClean="0"/>
              <a:t> – 5 Years</a:t>
            </a:r>
            <a:endParaRPr lang="en-CA" dirty="0"/>
          </a:p>
        </p:txBody>
      </p:sp>
      <p:sp>
        <p:nvSpPr>
          <p:cNvPr id="6" name="TextBox 5"/>
          <p:cNvSpPr txBox="1"/>
          <p:nvPr/>
        </p:nvSpPr>
        <p:spPr>
          <a:xfrm>
            <a:off x="1723547" y="2429971"/>
            <a:ext cx="1539350" cy="369332"/>
          </a:xfrm>
          <a:prstGeom prst="rect">
            <a:avLst/>
          </a:prstGeom>
          <a:solidFill>
            <a:schemeClr val="bg1"/>
          </a:solidFill>
        </p:spPr>
        <p:txBody>
          <a:bodyPr wrap="square" rtlCol="0">
            <a:spAutoFit/>
          </a:bodyPr>
          <a:lstStyle/>
          <a:p>
            <a:r>
              <a:rPr lang="en-CA" dirty="0" smtClean="0"/>
              <a:t>6 – 10 Years</a:t>
            </a:r>
            <a:endParaRPr lang="en-CA" dirty="0"/>
          </a:p>
        </p:txBody>
      </p:sp>
      <p:sp>
        <p:nvSpPr>
          <p:cNvPr id="7" name="TextBox 6"/>
          <p:cNvSpPr txBox="1"/>
          <p:nvPr/>
        </p:nvSpPr>
        <p:spPr>
          <a:xfrm>
            <a:off x="1250301" y="3171894"/>
            <a:ext cx="2085356" cy="369332"/>
          </a:xfrm>
          <a:prstGeom prst="rect">
            <a:avLst/>
          </a:prstGeom>
          <a:solidFill>
            <a:schemeClr val="bg1"/>
          </a:solidFill>
        </p:spPr>
        <p:txBody>
          <a:bodyPr wrap="square" rtlCol="0">
            <a:spAutoFit/>
          </a:bodyPr>
          <a:lstStyle/>
          <a:p>
            <a:r>
              <a:rPr lang="en-CA" dirty="0" smtClean="0"/>
              <a:t>More than 10 Years</a:t>
            </a:r>
            <a:endParaRPr lang="en-CA" dirty="0"/>
          </a:p>
        </p:txBody>
      </p:sp>
      <p:sp>
        <p:nvSpPr>
          <p:cNvPr id="9" name="TextBox 8"/>
          <p:cNvSpPr txBox="1"/>
          <p:nvPr/>
        </p:nvSpPr>
        <p:spPr>
          <a:xfrm>
            <a:off x="4920656" y="1684075"/>
            <a:ext cx="973606" cy="369332"/>
          </a:xfrm>
          <a:prstGeom prst="rect">
            <a:avLst/>
          </a:prstGeom>
          <a:noFill/>
        </p:spPr>
        <p:txBody>
          <a:bodyPr wrap="square" rtlCol="0">
            <a:spAutoFit/>
          </a:bodyPr>
          <a:lstStyle/>
          <a:p>
            <a:r>
              <a:rPr lang="en-CA" dirty="0" smtClean="0"/>
              <a:t>34%</a:t>
            </a:r>
            <a:endParaRPr lang="en-CA" dirty="0"/>
          </a:p>
        </p:txBody>
      </p:sp>
      <p:sp>
        <p:nvSpPr>
          <p:cNvPr id="10" name="TextBox 9"/>
          <p:cNvSpPr txBox="1"/>
          <p:nvPr/>
        </p:nvSpPr>
        <p:spPr>
          <a:xfrm>
            <a:off x="4749617" y="2361652"/>
            <a:ext cx="874930" cy="369332"/>
          </a:xfrm>
          <a:prstGeom prst="rect">
            <a:avLst/>
          </a:prstGeom>
          <a:noFill/>
        </p:spPr>
        <p:txBody>
          <a:bodyPr wrap="square" rtlCol="0">
            <a:spAutoFit/>
          </a:bodyPr>
          <a:lstStyle/>
          <a:p>
            <a:r>
              <a:rPr lang="en-CA" dirty="0" smtClean="0"/>
              <a:t>28%</a:t>
            </a:r>
            <a:endParaRPr lang="en-CA" dirty="0"/>
          </a:p>
        </p:txBody>
      </p:sp>
      <p:sp>
        <p:nvSpPr>
          <p:cNvPr id="11" name="TextBox 10"/>
          <p:cNvSpPr txBox="1"/>
          <p:nvPr/>
        </p:nvSpPr>
        <p:spPr>
          <a:xfrm>
            <a:off x="5091695" y="3078699"/>
            <a:ext cx="874929" cy="369332"/>
          </a:xfrm>
          <a:prstGeom prst="rect">
            <a:avLst/>
          </a:prstGeom>
          <a:noFill/>
        </p:spPr>
        <p:txBody>
          <a:bodyPr wrap="square" rtlCol="0">
            <a:spAutoFit/>
          </a:bodyPr>
          <a:lstStyle/>
          <a:p>
            <a:r>
              <a:rPr lang="en-CA" dirty="0" smtClean="0"/>
              <a:t>38%</a:t>
            </a: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I have the following educational background: (check off all that apply)</a:t>
            </a:r>
          </a:p>
        </p:txBody>
      </p:sp>
      <p:pic>
        <p:nvPicPr>
          <p:cNvPr id="4" name="Picture 3" descr="chart651688630.png"/>
          <p:cNvPicPr>
            <a:picLocks noChangeAspect="1"/>
          </p:cNvPicPr>
          <p:nvPr/>
        </p:nvPicPr>
        <p:blipFill>
          <a:blip r:embed="rId3"/>
          <a:stretch>
            <a:fillRect/>
          </a:stretch>
        </p:blipFill>
        <p:spPr>
          <a:xfrm>
            <a:off x="3634976" y="880965"/>
            <a:ext cx="5388428" cy="4082142"/>
          </a:xfrm>
          <a:prstGeom prst="rect">
            <a:avLst/>
          </a:prstGeom>
        </p:spPr>
      </p:pic>
      <p:sp>
        <p:nvSpPr>
          <p:cNvPr id="5" name="TextBox 4"/>
          <p:cNvSpPr txBox="1"/>
          <p:nvPr/>
        </p:nvSpPr>
        <p:spPr>
          <a:xfrm>
            <a:off x="2144564" y="964250"/>
            <a:ext cx="2460328" cy="369332"/>
          </a:xfrm>
          <a:prstGeom prst="rect">
            <a:avLst/>
          </a:prstGeom>
          <a:solidFill>
            <a:schemeClr val="bg1"/>
          </a:solidFill>
        </p:spPr>
        <p:txBody>
          <a:bodyPr wrap="square" rtlCol="0">
            <a:spAutoFit/>
          </a:bodyPr>
          <a:lstStyle/>
          <a:p>
            <a:r>
              <a:rPr lang="en-CA" dirty="0" smtClean="0"/>
              <a:t>Level 1 Certificate (Old)</a:t>
            </a:r>
            <a:endParaRPr lang="en-CA" dirty="0"/>
          </a:p>
        </p:txBody>
      </p:sp>
      <p:sp>
        <p:nvSpPr>
          <p:cNvPr id="6" name="TextBox 5"/>
          <p:cNvSpPr txBox="1"/>
          <p:nvPr/>
        </p:nvSpPr>
        <p:spPr>
          <a:xfrm>
            <a:off x="2144564" y="1413777"/>
            <a:ext cx="2460328" cy="369332"/>
          </a:xfrm>
          <a:prstGeom prst="rect">
            <a:avLst/>
          </a:prstGeom>
          <a:solidFill>
            <a:schemeClr val="bg1"/>
          </a:solidFill>
        </p:spPr>
        <p:txBody>
          <a:bodyPr wrap="square" rtlCol="0">
            <a:spAutoFit/>
          </a:bodyPr>
          <a:lstStyle/>
          <a:p>
            <a:r>
              <a:rPr lang="en-CA" dirty="0" smtClean="0"/>
              <a:t>Level 2 Certificate (Old)</a:t>
            </a:r>
            <a:endParaRPr lang="en-CA" dirty="0"/>
          </a:p>
        </p:txBody>
      </p:sp>
      <p:sp>
        <p:nvSpPr>
          <p:cNvPr id="7" name="TextBox 6"/>
          <p:cNvSpPr txBox="1"/>
          <p:nvPr/>
        </p:nvSpPr>
        <p:spPr>
          <a:xfrm>
            <a:off x="3019493" y="1783467"/>
            <a:ext cx="1585399" cy="369332"/>
          </a:xfrm>
          <a:prstGeom prst="rect">
            <a:avLst/>
          </a:prstGeom>
          <a:solidFill>
            <a:schemeClr val="bg1"/>
          </a:solidFill>
        </p:spPr>
        <p:txBody>
          <a:bodyPr wrap="square" rtlCol="0">
            <a:spAutoFit/>
          </a:bodyPr>
          <a:lstStyle/>
          <a:p>
            <a:r>
              <a:rPr lang="en-CA" dirty="0" smtClean="0"/>
              <a:t>B.A., B.Sc., etc.</a:t>
            </a:r>
            <a:endParaRPr lang="en-CA" dirty="0"/>
          </a:p>
        </p:txBody>
      </p:sp>
      <p:sp>
        <p:nvSpPr>
          <p:cNvPr id="8" name="TextBox 7"/>
          <p:cNvSpPr txBox="1"/>
          <p:nvPr/>
        </p:nvSpPr>
        <p:spPr>
          <a:xfrm>
            <a:off x="3019493" y="2288253"/>
            <a:ext cx="1578819" cy="369332"/>
          </a:xfrm>
          <a:prstGeom prst="rect">
            <a:avLst/>
          </a:prstGeom>
          <a:solidFill>
            <a:schemeClr val="bg1"/>
          </a:solidFill>
        </p:spPr>
        <p:txBody>
          <a:bodyPr wrap="square" rtlCol="0">
            <a:spAutoFit/>
          </a:bodyPr>
          <a:lstStyle/>
          <a:p>
            <a:r>
              <a:rPr lang="en-CA" dirty="0" smtClean="0"/>
              <a:t>B.Ed., Cert. Ed.</a:t>
            </a:r>
            <a:endParaRPr lang="en-CA" dirty="0"/>
          </a:p>
        </p:txBody>
      </p:sp>
      <p:sp>
        <p:nvSpPr>
          <p:cNvPr id="9" name="TextBox 8"/>
          <p:cNvSpPr txBox="1"/>
          <p:nvPr/>
        </p:nvSpPr>
        <p:spPr>
          <a:xfrm>
            <a:off x="2907659" y="2737370"/>
            <a:ext cx="1690653" cy="369332"/>
          </a:xfrm>
          <a:prstGeom prst="rect">
            <a:avLst/>
          </a:prstGeom>
          <a:solidFill>
            <a:schemeClr val="bg1"/>
          </a:solidFill>
        </p:spPr>
        <p:txBody>
          <a:bodyPr wrap="square" rtlCol="0">
            <a:spAutoFit/>
          </a:bodyPr>
          <a:lstStyle/>
          <a:p>
            <a:r>
              <a:rPr lang="en-CA" dirty="0" smtClean="0"/>
              <a:t>Diplomas, PBDE</a:t>
            </a:r>
            <a:endParaRPr lang="en-CA" dirty="0"/>
          </a:p>
        </p:txBody>
      </p:sp>
      <p:sp>
        <p:nvSpPr>
          <p:cNvPr id="10" name="TextBox 9"/>
          <p:cNvSpPr txBox="1"/>
          <p:nvPr/>
        </p:nvSpPr>
        <p:spPr>
          <a:xfrm>
            <a:off x="1289369" y="3212101"/>
            <a:ext cx="3322101" cy="369332"/>
          </a:xfrm>
          <a:prstGeom prst="rect">
            <a:avLst/>
          </a:prstGeom>
          <a:solidFill>
            <a:schemeClr val="bg1"/>
          </a:solidFill>
        </p:spPr>
        <p:txBody>
          <a:bodyPr wrap="square" rtlCol="0">
            <a:spAutoFit/>
          </a:bodyPr>
          <a:lstStyle/>
          <a:p>
            <a:r>
              <a:rPr lang="en-CA" dirty="0" smtClean="0"/>
              <a:t>Grad Degree in Arts, Science, etc.</a:t>
            </a:r>
            <a:endParaRPr lang="en-CA" dirty="0"/>
          </a:p>
        </p:txBody>
      </p:sp>
      <p:sp>
        <p:nvSpPr>
          <p:cNvPr id="11" name="TextBox 10"/>
          <p:cNvSpPr txBox="1"/>
          <p:nvPr/>
        </p:nvSpPr>
        <p:spPr>
          <a:xfrm>
            <a:off x="128295" y="3624557"/>
            <a:ext cx="4483175" cy="369332"/>
          </a:xfrm>
          <a:prstGeom prst="rect">
            <a:avLst/>
          </a:prstGeom>
          <a:solidFill>
            <a:schemeClr val="bg1"/>
          </a:solidFill>
        </p:spPr>
        <p:txBody>
          <a:bodyPr wrap="square" rtlCol="0">
            <a:spAutoFit/>
          </a:bodyPr>
          <a:lstStyle/>
          <a:p>
            <a:r>
              <a:rPr lang="en-CA" dirty="0" smtClean="0"/>
              <a:t>Grad Degree in Education (other than Admin)</a:t>
            </a:r>
            <a:endParaRPr lang="en-CA" dirty="0"/>
          </a:p>
        </p:txBody>
      </p:sp>
      <p:sp>
        <p:nvSpPr>
          <p:cNvPr id="12" name="TextBox 11"/>
          <p:cNvSpPr txBox="1"/>
          <p:nvPr/>
        </p:nvSpPr>
        <p:spPr>
          <a:xfrm>
            <a:off x="524095" y="4086932"/>
            <a:ext cx="4074217" cy="369332"/>
          </a:xfrm>
          <a:prstGeom prst="rect">
            <a:avLst/>
          </a:prstGeom>
          <a:solidFill>
            <a:schemeClr val="bg1"/>
          </a:solidFill>
        </p:spPr>
        <p:txBody>
          <a:bodyPr wrap="square" rtlCol="0">
            <a:spAutoFit/>
          </a:bodyPr>
          <a:lstStyle/>
          <a:p>
            <a:r>
              <a:rPr lang="en-CA" dirty="0" smtClean="0"/>
              <a:t>Grad Degree in Education Administration</a:t>
            </a:r>
            <a:endParaRPr lang="en-CA" dirty="0"/>
          </a:p>
        </p:txBody>
      </p:sp>
      <p:sp>
        <p:nvSpPr>
          <p:cNvPr id="13" name="TextBox 12"/>
          <p:cNvSpPr txBox="1"/>
          <p:nvPr/>
        </p:nvSpPr>
        <p:spPr>
          <a:xfrm>
            <a:off x="7802003" y="964250"/>
            <a:ext cx="611793" cy="369332"/>
          </a:xfrm>
          <a:prstGeom prst="rect">
            <a:avLst/>
          </a:prstGeom>
          <a:noFill/>
        </p:spPr>
        <p:txBody>
          <a:bodyPr wrap="square" rtlCol="0">
            <a:spAutoFit/>
          </a:bodyPr>
          <a:lstStyle/>
          <a:p>
            <a:r>
              <a:rPr lang="en-CA" dirty="0" smtClean="0"/>
              <a:t>69%</a:t>
            </a:r>
            <a:endParaRPr lang="en-CA" dirty="0"/>
          </a:p>
        </p:txBody>
      </p:sp>
      <p:sp>
        <p:nvSpPr>
          <p:cNvPr id="14" name="TextBox 13"/>
          <p:cNvSpPr txBox="1"/>
          <p:nvPr/>
        </p:nvSpPr>
        <p:spPr>
          <a:xfrm>
            <a:off x="7525709" y="1413777"/>
            <a:ext cx="644685" cy="369332"/>
          </a:xfrm>
          <a:prstGeom prst="rect">
            <a:avLst/>
          </a:prstGeom>
          <a:noFill/>
        </p:spPr>
        <p:txBody>
          <a:bodyPr wrap="square" rtlCol="0">
            <a:spAutoFit/>
          </a:bodyPr>
          <a:lstStyle/>
          <a:p>
            <a:r>
              <a:rPr lang="en-CA" dirty="0" smtClean="0"/>
              <a:t>61%</a:t>
            </a:r>
            <a:endParaRPr lang="en-CA" dirty="0"/>
          </a:p>
        </p:txBody>
      </p:sp>
      <p:sp>
        <p:nvSpPr>
          <p:cNvPr id="16" name="TextBox 15"/>
          <p:cNvSpPr txBox="1"/>
          <p:nvPr/>
        </p:nvSpPr>
        <p:spPr>
          <a:xfrm>
            <a:off x="7137583" y="1848535"/>
            <a:ext cx="920978" cy="369332"/>
          </a:xfrm>
          <a:prstGeom prst="rect">
            <a:avLst/>
          </a:prstGeom>
          <a:noFill/>
        </p:spPr>
        <p:txBody>
          <a:bodyPr wrap="square" rtlCol="0">
            <a:spAutoFit/>
          </a:bodyPr>
          <a:lstStyle/>
          <a:p>
            <a:r>
              <a:rPr lang="en-CA" dirty="0" smtClean="0"/>
              <a:t>54%</a:t>
            </a:r>
            <a:endParaRPr lang="en-CA" dirty="0"/>
          </a:p>
        </p:txBody>
      </p:sp>
      <p:sp>
        <p:nvSpPr>
          <p:cNvPr id="17" name="TextBox 16"/>
          <p:cNvSpPr txBox="1"/>
          <p:nvPr/>
        </p:nvSpPr>
        <p:spPr>
          <a:xfrm>
            <a:off x="8170394" y="2288253"/>
            <a:ext cx="598636" cy="369332"/>
          </a:xfrm>
          <a:prstGeom prst="rect">
            <a:avLst/>
          </a:prstGeom>
          <a:noFill/>
        </p:spPr>
        <p:txBody>
          <a:bodyPr wrap="square" rtlCol="0">
            <a:spAutoFit/>
          </a:bodyPr>
          <a:lstStyle/>
          <a:p>
            <a:r>
              <a:rPr lang="en-CA" dirty="0" smtClean="0"/>
              <a:t>78%</a:t>
            </a:r>
            <a:endParaRPr lang="en-CA" dirty="0"/>
          </a:p>
        </p:txBody>
      </p:sp>
      <p:sp>
        <p:nvSpPr>
          <p:cNvPr id="19" name="TextBox 18"/>
          <p:cNvSpPr txBox="1"/>
          <p:nvPr/>
        </p:nvSpPr>
        <p:spPr>
          <a:xfrm>
            <a:off x="6578417" y="2737370"/>
            <a:ext cx="697312" cy="369332"/>
          </a:xfrm>
          <a:prstGeom prst="rect">
            <a:avLst/>
          </a:prstGeom>
          <a:noFill/>
        </p:spPr>
        <p:txBody>
          <a:bodyPr wrap="square" rtlCol="0">
            <a:spAutoFit/>
          </a:bodyPr>
          <a:lstStyle/>
          <a:p>
            <a:r>
              <a:rPr lang="en-CA" dirty="0" smtClean="0"/>
              <a:t>41%</a:t>
            </a:r>
            <a:endParaRPr lang="en-CA" dirty="0"/>
          </a:p>
        </p:txBody>
      </p:sp>
      <p:sp>
        <p:nvSpPr>
          <p:cNvPr id="20" name="TextBox 19"/>
          <p:cNvSpPr txBox="1"/>
          <p:nvPr/>
        </p:nvSpPr>
        <p:spPr>
          <a:xfrm>
            <a:off x="4881186" y="3212101"/>
            <a:ext cx="473646" cy="369332"/>
          </a:xfrm>
          <a:prstGeom prst="rect">
            <a:avLst/>
          </a:prstGeom>
          <a:noFill/>
        </p:spPr>
        <p:txBody>
          <a:bodyPr wrap="square" rtlCol="0">
            <a:spAutoFit/>
          </a:bodyPr>
          <a:lstStyle/>
          <a:p>
            <a:r>
              <a:rPr lang="en-CA" dirty="0" smtClean="0"/>
              <a:t>1%</a:t>
            </a:r>
            <a:endParaRPr lang="en-CA" dirty="0"/>
          </a:p>
        </p:txBody>
      </p:sp>
      <p:sp>
        <p:nvSpPr>
          <p:cNvPr id="22" name="TextBox 21"/>
          <p:cNvSpPr txBox="1"/>
          <p:nvPr/>
        </p:nvSpPr>
        <p:spPr>
          <a:xfrm>
            <a:off x="5769272" y="3624557"/>
            <a:ext cx="657842" cy="369332"/>
          </a:xfrm>
          <a:prstGeom prst="rect">
            <a:avLst/>
          </a:prstGeom>
          <a:noFill/>
        </p:spPr>
        <p:txBody>
          <a:bodyPr wrap="square" rtlCol="0">
            <a:spAutoFit/>
          </a:bodyPr>
          <a:lstStyle/>
          <a:p>
            <a:r>
              <a:rPr lang="en-CA" dirty="0" smtClean="0"/>
              <a:t>23%</a:t>
            </a:r>
            <a:endParaRPr lang="en-CA" dirty="0"/>
          </a:p>
        </p:txBody>
      </p:sp>
      <p:sp>
        <p:nvSpPr>
          <p:cNvPr id="23" name="TextBox 22"/>
          <p:cNvSpPr txBox="1"/>
          <p:nvPr/>
        </p:nvSpPr>
        <p:spPr>
          <a:xfrm>
            <a:off x="7275729" y="4086932"/>
            <a:ext cx="967028" cy="369332"/>
          </a:xfrm>
          <a:prstGeom prst="rect">
            <a:avLst/>
          </a:prstGeom>
          <a:noFill/>
        </p:spPr>
        <p:txBody>
          <a:bodyPr wrap="square" rtlCol="0">
            <a:spAutoFit/>
          </a:bodyPr>
          <a:lstStyle/>
          <a:p>
            <a:r>
              <a:rPr lang="en-CA" dirty="0" smtClean="0"/>
              <a:t>58%</a:t>
            </a:r>
            <a:endParaRPr lang="en-CA" dirty="0"/>
          </a:p>
        </p:txBody>
      </p:sp>
      <p:sp>
        <p:nvSpPr>
          <p:cNvPr id="24" name="TextBox 23"/>
          <p:cNvSpPr txBox="1"/>
          <p:nvPr/>
        </p:nvSpPr>
        <p:spPr>
          <a:xfrm>
            <a:off x="1993260" y="4828558"/>
            <a:ext cx="7030144" cy="276999"/>
          </a:xfrm>
          <a:prstGeom prst="rect">
            <a:avLst/>
          </a:prstGeom>
          <a:noFill/>
        </p:spPr>
        <p:txBody>
          <a:bodyPr wrap="square" rtlCol="0">
            <a:spAutoFit/>
          </a:bodyPr>
          <a:lstStyle/>
          <a:p>
            <a:r>
              <a:rPr lang="en-CA" sz="1200" dirty="0" smtClean="0">
                <a:solidFill>
                  <a:srgbClr val="FF0000"/>
                </a:solidFill>
              </a:rPr>
              <a:t>Management, Business Admin, ESL, Student Services Coordinator, Special Ed PBDE, Counselling, Theology </a:t>
            </a:r>
            <a:endParaRPr lang="en-CA" sz="1200"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I have had the following roles in education:</a:t>
            </a:r>
          </a:p>
        </p:txBody>
      </p:sp>
      <p:pic>
        <p:nvPicPr>
          <p:cNvPr id="4" name="Picture 3" descr="chart651713660.png"/>
          <p:cNvPicPr>
            <a:picLocks noChangeAspect="1"/>
          </p:cNvPicPr>
          <p:nvPr/>
        </p:nvPicPr>
        <p:blipFill>
          <a:blip r:embed="rId3"/>
          <a:stretch>
            <a:fillRect/>
          </a:stretch>
        </p:blipFill>
        <p:spPr>
          <a:xfrm>
            <a:off x="2450861" y="853806"/>
            <a:ext cx="5388428" cy="4082142"/>
          </a:xfrm>
          <a:prstGeom prst="rect">
            <a:avLst/>
          </a:prstGeom>
        </p:spPr>
      </p:pic>
      <p:sp>
        <p:nvSpPr>
          <p:cNvPr id="6" name="TextBox 5"/>
          <p:cNvSpPr txBox="1"/>
          <p:nvPr/>
        </p:nvSpPr>
        <p:spPr>
          <a:xfrm>
            <a:off x="1907741" y="853806"/>
            <a:ext cx="1559085" cy="369332"/>
          </a:xfrm>
          <a:prstGeom prst="rect">
            <a:avLst/>
          </a:prstGeom>
          <a:solidFill>
            <a:schemeClr val="bg1"/>
          </a:solidFill>
        </p:spPr>
        <p:txBody>
          <a:bodyPr wrap="square" rtlCol="0">
            <a:spAutoFit/>
          </a:bodyPr>
          <a:lstStyle/>
          <a:p>
            <a:r>
              <a:rPr lang="en-CA" dirty="0" smtClean="0"/>
              <a:t>E. A.</a:t>
            </a:r>
            <a:endParaRPr lang="en-CA" dirty="0"/>
          </a:p>
        </p:txBody>
      </p:sp>
      <p:sp>
        <p:nvSpPr>
          <p:cNvPr id="7" name="TextBox 6"/>
          <p:cNvSpPr txBox="1"/>
          <p:nvPr/>
        </p:nvSpPr>
        <p:spPr>
          <a:xfrm>
            <a:off x="453911" y="1369608"/>
            <a:ext cx="3012916" cy="369332"/>
          </a:xfrm>
          <a:prstGeom prst="rect">
            <a:avLst/>
          </a:prstGeom>
          <a:solidFill>
            <a:schemeClr val="bg1"/>
          </a:solidFill>
        </p:spPr>
        <p:txBody>
          <a:bodyPr wrap="square" rtlCol="0">
            <a:spAutoFit/>
          </a:bodyPr>
          <a:lstStyle/>
          <a:p>
            <a:r>
              <a:rPr lang="en-CA" dirty="0" smtClean="0"/>
              <a:t>Classroom Teacher / Specialist</a:t>
            </a:r>
            <a:endParaRPr lang="en-CA" dirty="0"/>
          </a:p>
        </p:txBody>
      </p:sp>
      <p:sp>
        <p:nvSpPr>
          <p:cNvPr id="8" name="TextBox 7"/>
          <p:cNvSpPr txBox="1"/>
          <p:nvPr/>
        </p:nvSpPr>
        <p:spPr>
          <a:xfrm>
            <a:off x="115134" y="1806021"/>
            <a:ext cx="3351692" cy="369332"/>
          </a:xfrm>
          <a:prstGeom prst="rect">
            <a:avLst/>
          </a:prstGeom>
          <a:solidFill>
            <a:schemeClr val="bg1"/>
          </a:solidFill>
        </p:spPr>
        <p:txBody>
          <a:bodyPr wrap="square" rtlCol="0">
            <a:spAutoFit/>
          </a:bodyPr>
          <a:lstStyle/>
          <a:p>
            <a:r>
              <a:rPr lang="en-CA" dirty="0" smtClean="0"/>
              <a:t>Teacher / School Level Leadership</a:t>
            </a:r>
            <a:endParaRPr lang="en-CA" dirty="0"/>
          </a:p>
        </p:txBody>
      </p:sp>
      <p:sp>
        <p:nvSpPr>
          <p:cNvPr id="9" name="TextBox 8"/>
          <p:cNvSpPr txBox="1"/>
          <p:nvPr/>
        </p:nvSpPr>
        <p:spPr>
          <a:xfrm>
            <a:off x="1907743" y="2261521"/>
            <a:ext cx="1559085" cy="369332"/>
          </a:xfrm>
          <a:prstGeom prst="rect">
            <a:avLst/>
          </a:prstGeom>
          <a:solidFill>
            <a:schemeClr val="bg1"/>
          </a:solidFill>
        </p:spPr>
        <p:txBody>
          <a:bodyPr wrap="square" rtlCol="0">
            <a:spAutoFit/>
          </a:bodyPr>
          <a:lstStyle/>
          <a:p>
            <a:r>
              <a:rPr lang="en-CA" dirty="0" smtClean="0"/>
              <a:t>V.P.</a:t>
            </a:r>
            <a:endParaRPr lang="en-CA" dirty="0"/>
          </a:p>
        </p:txBody>
      </p:sp>
      <p:sp>
        <p:nvSpPr>
          <p:cNvPr id="10" name="TextBox 9"/>
          <p:cNvSpPr txBox="1"/>
          <p:nvPr/>
        </p:nvSpPr>
        <p:spPr>
          <a:xfrm>
            <a:off x="1420938" y="2763017"/>
            <a:ext cx="2009707" cy="369332"/>
          </a:xfrm>
          <a:prstGeom prst="rect">
            <a:avLst/>
          </a:prstGeom>
          <a:solidFill>
            <a:schemeClr val="bg1"/>
          </a:solidFill>
        </p:spPr>
        <p:txBody>
          <a:bodyPr wrap="square" rtlCol="0">
            <a:spAutoFit/>
          </a:bodyPr>
          <a:lstStyle/>
          <a:p>
            <a:r>
              <a:rPr lang="en-CA" dirty="0" smtClean="0"/>
              <a:t>School Principal</a:t>
            </a:r>
            <a:endParaRPr lang="en-CA" dirty="0"/>
          </a:p>
        </p:txBody>
      </p:sp>
      <p:sp>
        <p:nvSpPr>
          <p:cNvPr id="11" name="TextBox 10"/>
          <p:cNvSpPr txBox="1"/>
          <p:nvPr/>
        </p:nvSpPr>
        <p:spPr>
          <a:xfrm>
            <a:off x="133227" y="3151792"/>
            <a:ext cx="3315509" cy="369332"/>
          </a:xfrm>
          <a:prstGeom prst="rect">
            <a:avLst/>
          </a:prstGeom>
          <a:solidFill>
            <a:schemeClr val="bg1"/>
          </a:solidFill>
        </p:spPr>
        <p:txBody>
          <a:bodyPr wrap="square" rtlCol="0">
            <a:spAutoFit/>
          </a:bodyPr>
          <a:lstStyle/>
          <a:p>
            <a:r>
              <a:rPr lang="en-CA" dirty="0" smtClean="0"/>
              <a:t>Consultant, Coordinator, Director</a:t>
            </a:r>
            <a:endParaRPr lang="en-CA" dirty="0"/>
          </a:p>
        </p:txBody>
      </p:sp>
      <p:sp>
        <p:nvSpPr>
          <p:cNvPr id="12" name="TextBox 11"/>
          <p:cNvSpPr txBox="1"/>
          <p:nvPr/>
        </p:nvSpPr>
        <p:spPr>
          <a:xfrm>
            <a:off x="197353" y="3645197"/>
            <a:ext cx="3233293" cy="369332"/>
          </a:xfrm>
          <a:prstGeom prst="rect">
            <a:avLst/>
          </a:prstGeom>
          <a:solidFill>
            <a:schemeClr val="bg1"/>
          </a:solidFill>
        </p:spPr>
        <p:txBody>
          <a:bodyPr wrap="square" rtlCol="0">
            <a:spAutoFit/>
          </a:bodyPr>
          <a:lstStyle/>
          <a:p>
            <a:r>
              <a:rPr lang="en-CA" dirty="0" smtClean="0"/>
              <a:t>Assistant, Area Superintendent</a:t>
            </a:r>
            <a:endParaRPr lang="en-CA" dirty="0"/>
          </a:p>
        </p:txBody>
      </p:sp>
      <p:sp>
        <p:nvSpPr>
          <p:cNvPr id="13" name="TextBox 12"/>
          <p:cNvSpPr txBox="1"/>
          <p:nvPr/>
        </p:nvSpPr>
        <p:spPr>
          <a:xfrm>
            <a:off x="749940" y="4087541"/>
            <a:ext cx="2680705" cy="369332"/>
          </a:xfrm>
          <a:prstGeom prst="rect">
            <a:avLst/>
          </a:prstGeom>
          <a:solidFill>
            <a:schemeClr val="bg1"/>
          </a:solidFill>
        </p:spPr>
        <p:txBody>
          <a:bodyPr wrap="square" rtlCol="0">
            <a:spAutoFit/>
          </a:bodyPr>
          <a:lstStyle/>
          <a:p>
            <a:r>
              <a:rPr lang="en-CA" dirty="0" smtClean="0"/>
              <a:t>Head Superintendent</a:t>
            </a:r>
            <a:endParaRPr lang="en-CA" dirty="0"/>
          </a:p>
        </p:txBody>
      </p:sp>
      <p:sp>
        <p:nvSpPr>
          <p:cNvPr id="14" name="TextBox 13"/>
          <p:cNvSpPr txBox="1"/>
          <p:nvPr/>
        </p:nvSpPr>
        <p:spPr>
          <a:xfrm>
            <a:off x="4183873" y="914400"/>
            <a:ext cx="961202" cy="369332"/>
          </a:xfrm>
          <a:prstGeom prst="rect">
            <a:avLst/>
          </a:prstGeom>
          <a:noFill/>
        </p:spPr>
        <p:txBody>
          <a:bodyPr wrap="square" rtlCol="0">
            <a:spAutoFit/>
          </a:bodyPr>
          <a:lstStyle/>
          <a:p>
            <a:r>
              <a:rPr lang="en-CA" dirty="0" smtClean="0"/>
              <a:t>12%</a:t>
            </a:r>
            <a:endParaRPr lang="en-CA" dirty="0"/>
          </a:p>
        </p:txBody>
      </p:sp>
      <p:sp>
        <p:nvSpPr>
          <p:cNvPr id="15" name="TextBox 14"/>
          <p:cNvSpPr txBox="1"/>
          <p:nvPr/>
        </p:nvSpPr>
        <p:spPr>
          <a:xfrm>
            <a:off x="7025750" y="1369608"/>
            <a:ext cx="657841" cy="369332"/>
          </a:xfrm>
          <a:prstGeom prst="rect">
            <a:avLst/>
          </a:prstGeom>
          <a:noFill/>
        </p:spPr>
        <p:txBody>
          <a:bodyPr wrap="square" rtlCol="0">
            <a:spAutoFit/>
          </a:bodyPr>
          <a:lstStyle/>
          <a:p>
            <a:r>
              <a:rPr lang="en-CA" dirty="0" smtClean="0"/>
              <a:t>80%</a:t>
            </a:r>
            <a:endParaRPr lang="en-CA" dirty="0"/>
          </a:p>
        </p:txBody>
      </p:sp>
      <p:sp>
        <p:nvSpPr>
          <p:cNvPr id="16" name="TextBox 15"/>
          <p:cNvSpPr txBox="1"/>
          <p:nvPr/>
        </p:nvSpPr>
        <p:spPr>
          <a:xfrm>
            <a:off x="5578498" y="1806021"/>
            <a:ext cx="578901" cy="369332"/>
          </a:xfrm>
          <a:prstGeom prst="rect">
            <a:avLst/>
          </a:prstGeom>
          <a:noFill/>
        </p:spPr>
        <p:txBody>
          <a:bodyPr wrap="square" rtlCol="0">
            <a:spAutoFit/>
          </a:bodyPr>
          <a:lstStyle/>
          <a:p>
            <a:r>
              <a:rPr lang="en-CA" dirty="0" smtClean="0"/>
              <a:t>46%</a:t>
            </a:r>
            <a:endParaRPr lang="en-CA" dirty="0"/>
          </a:p>
        </p:txBody>
      </p:sp>
      <p:sp>
        <p:nvSpPr>
          <p:cNvPr id="17" name="TextBox 16"/>
          <p:cNvSpPr txBox="1"/>
          <p:nvPr/>
        </p:nvSpPr>
        <p:spPr>
          <a:xfrm>
            <a:off x="6466584" y="2261521"/>
            <a:ext cx="651263" cy="369332"/>
          </a:xfrm>
          <a:prstGeom prst="rect">
            <a:avLst/>
          </a:prstGeom>
          <a:noFill/>
        </p:spPr>
        <p:txBody>
          <a:bodyPr wrap="square" rtlCol="0">
            <a:spAutoFit/>
          </a:bodyPr>
          <a:lstStyle/>
          <a:p>
            <a:r>
              <a:rPr lang="en-CA" dirty="0" smtClean="0"/>
              <a:t>66%</a:t>
            </a:r>
            <a:endParaRPr lang="en-CA" dirty="0"/>
          </a:p>
        </p:txBody>
      </p:sp>
      <p:sp>
        <p:nvSpPr>
          <p:cNvPr id="18" name="TextBox 17"/>
          <p:cNvSpPr txBox="1"/>
          <p:nvPr/>
        </p:nvSpPr>
        <p:spPr>
          <a:xfrm>
            <a:off x="6792215" y="2763017"/>
            <a:ext cx="694024" cy="369332"/>
          </a:xfrm>
          <a:prstGeom prst="rect">
            <a:avLst/>
          </a:prstGeom>
          <a:noFill/>
        </p:spPr>
        <p:txBody>
          <a:bodyPr wrap="square" rtlCol="0">
            <a:spAutoFit/>
          </a:bodyPr>
          <a:lstStyle/>
          <a:p>
            <a:r>
              <a:rPr lang="en-CA" dirty="0" smtClean="0"/>
              <a:t>72%</a:t>
            </a:r>
            <a:endParaRPr lang="en-CA" dirty="0"/>
          </a:p>
        </p:txBody>
      </p:sp>
      <p:sp>
        <p:nvSpPr>
          <p:cNvPr id="19" name="TextBox 18"/>
          <p:cNvSpPr txBox="1"/>
          <p:nvPr/>
        </p:nvSpPr>
        <p:spPr>
          <a:xfrm>
            <a:off x="5460086" y="3151792"/>
            <a:ext cx="697313" cy="369332"/>
          </a:xfrm>
          <a:prstGeom prst="rect">
            <a:avLst/>
          </a:prstGeom>
          <a:noFill/>
        </p:spPr>
        <p:txBody>
          <a:bodyPr wrap="square" rtlCol="0">
            <a:spAutoFit/>
          </a:bodyPr>
          <a:lstStyle/>
          <a:p>
            <a:r>
              <a:rPr lang="en-CA" dirty="0" smtClean="0"/>
              <a:t>42%</a:t>
            </a:r>
            <a:endParaRPr lang="en-CA" dirty="0"/>
          </a:p>
        </p:txBody>
      </p:sp>
      <p:sp>
        <p:nvSpPr>
          <p:cNvPr id="20" name="TextBox 19"/>
          <p:cNvSpPr txBox="1"/>
          <p:nvPr/>
        </p:nvSpPr>
        <p:spPr>
          <a:xfrm>
            <a:off x="6631045" y="3645197"/>
            <a:ext cx="809145" cy="369332"/>
          </a:xfrm>
          <a:prstGeom prst="rect">
            <a:avLst/>
          </a:prstGeom>
          <a:noFill/>
        </p:spPr>
        <p:txBody>
          <a:bodyPr wrap="square" rtlCol="0">
            <a:spAutoFit/>
          </a:bodyPr>
          <a:lstStyle/>
          <a:p>
            <a:r>
              <a:rPr lang="en-CA" dirty="0" smtClean="0"/>
              <a:t>69%</a:t>
            </a:r>
            <a:endParaRPr lang="en-CA" dirty="0"/>
          </a:p>
        </p:txBody>
      </p:sp>
      <p:sp>
        <p:nvSpPr>
          <p:cNvPr id="21" name="TextBox 20"/>
          <p:cNvSpPr txBox="1"/>
          <p:nvPr/>
        </p:nvSpPr>
        <p:spPr>
          <a:xfrm>
            <a:off x="5242999" y="4087541"/>
            <a:ext cx="670998" cy="369332"/>
          </a:xfrm>
          <a:prstGeom prst="rect">
            <a:avLst/>
          </a:prstGeom>
          <a:noFill/>
        </p:spPr>
        <p:txBody>
          <a:bodyPr wrap="square" rtlCol="0">
            <a:spAutoFit/>
          </a:bodyPr>
          <a:lstStyle/>
          <a:p>
            <a:r>
              <a:rPr lang="en-CA" dirty="0" smtClean="0"/>
              <a:t>37%</a:t>
            </a:r>
            <a:endParaRPr lang="en-CA" dirty="0"/>
          </a:p>
        </p:txBody>
      </p:sp>
      <p:sp>
        <p:nvSpPr>
          <p:cNvPr id="22" name="TextBox 21"/>
          <p:cNvSpPr txBox="1"/>
          <p:nvPr/>
        </p:nvSpPr>
        <p:spPr>
          <a:xfrm>
            <a:off x="2090292" y="4848294"/>
            <a:ext cx="6922140" cy="276999"/>
          </a:xfrm>
          <a:prstGeom prst="rect">
            <a:avLst/>
          </a:prstGeom>
          <a:noFill/>
        </p:spPr>
        <p:txBody>
          <a:bodyPr wrap="square" rtlCol="0">
            <a:spAutoFit/>
          </a:bodyPr>
          <a:lstStyle/>
          <a:p>
            <a:r>
              <a:rPr lang="en-CA" sz="1200" dirty="0" smtClean="0">
                <a:solidFill>
                  <a:srgbClr val="FF0000"/>
                </a:solidFill>
              </a:rPr>
              <a:t>Association Director, Department Consultant, Education Director, Secretary Treasurer (dual role)</a:t>
            </a:r>
            <a:endParaRPr lang="en-CA" sz="12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 have the following type of contract:</a:t>
            </a:r>
          </a:p>
        </p:txBody>
      </p:sp>
      <p:pic>
        <p:nvPicPr>
          <p:cNvPr id="4" name="Picture 3" descr="chart651732800.png"/>
          <p:cNvPicPr>
            <a:picLocks noChangeAspect="1"/>
          </p:cNvPicPr>
          <p:nvPr/>
        </p:nvPicPr>
        <p:blipFill>
          <a:blip r:embed="rId3"/>
          <a:stretch>
            <a:fillRect/>
          </a:stretch>
        </p:blipFill>
        <p:spPr>
          <a:xfrm>
            <a:off x="3437623" y="985793"/>
            <a:ext cx="5388428" cy="3175000"/>
          </a:xfrm>
          <a:prstGeom prst="rect">
            <a:avLst/>
          </a:prstGeom>
        </p:spPr>
      </p:pic>
      <p:sp>
        <p:nvSpPr>
          <p:cNvPr id="6" name="TextBox 5"/>
          <p:cNvSpPr txBox="1"/>
          <p:nvPr/>
        </p:nvSpPr>
        <p:spPr>
          <a:xfrm>
            <a:off x="115135" y="1045969"/>
            <a:ext cx="4345031" cy="369332"/>
          </a:xfrm>
          <a:prstGeom prst="rect">
            <a:avLst/>
          </a:prstGeom>
          <a:solidFill>
            <a:schemeClr val="bg1"/>
          </a:solidFill>
        </p:spPr>
        <p:txBody>
          <a:bodyPr wrap="square" rtlCol="0">
            <a:spAutoFit/>
          </a:bodyPr>
          <a:lstStyle/>
          <a:p>
            <a:r>
              <a:rPr lang="en-CA" dirty="0" smtClean="0"/>
              <a:t>Teaching Contract, with Letter/Benefits</a:t>
            </a:r>
            <a:endParaRPr lang="en-CA" dirty="0"/>
          </a:p>
        </p:txBody>
      </p:sp>
      <p:sp>
        <p:nvSpPr>
          <p:cNvPr id="7" name="TextBox 6"/>
          <p:cNvSpPr txBox="1"/>
          <p:nvPr/>
        </p:nvSpPr>
        <p:spPr>
          <a:xfrm>
            <a:off x="414440" y="1591977"/>
            <a:ext cx="4045726" cy="368391"/>
          </a:xfrm>
          <a:prstGeom prst="rect">
            <a:avLst/>
          </a:prstGeom>
          <a:solidFill>
            <a:schemeClr val="bg1"/>
          </a:solidFill>
        </p:spPr>
        <p:txBody>
          <a:bodyPr wrap="square" rtlCol="0">
            <a:spAutoFit/>
          </a:bodyPr>
          <a:lstStyle/>
          <a:p>
            <a:r>
              <a:rPr lang="en-CA" dirty="0" smtClean="0"/>
              <a:t>Term Contract with End Date Indicated</a:t>
            </a:r>
            <a:endParaRPr lang="en-CA" dirty="0"/>
          </a:p>
        </p:txBody>
      </p:sp>
      <p:sp>
        <p:nvSpPr>
          <p:cNvPr id="8" name="TextBox 7"/>
          <p:cNvSpPr txBox="1"/>
          <p:nvPr/>
        </p:nvSpPr>
        <p:spPr>
          <a:xfrm>
            <a:off x="236823" y="2170878"/>
            <a:ext cx="4223343" cy="369332"/>
          </a:xfrm>
          <a:prstGeom prst="rect">
            <a:avLst/>
          </a:prstGeom>
          <a:solidFill>
            <a:schemeClr val="bg1"/>
          </a:solidFill>
        </p:spPr>
        <p:txBody>
          <a:bodyPr wrap="square" rtlCol="0">
            <a:spAutoFit/>
          </a:bodyPr>
          <a:lstStyle/>
          <a:p>
            <a:r>
              <a:rPr lang="en-CA" dirty="0" smtClean="0"/>
              <a:t>End date Indicated, with Rollover Provision</a:t>
            </a:r>
            <a:endParaRPr lang="en-CA" dirty="0"/>
          </a:p>
        </p:txBody>
      </p:sp>
      <p:sp>
        <p:nvSpPr>
          <p:cNvPr id="9" name="TextBox 8"/>
          <p:cNvSpPr txBox="1"/>
          <p:nvPr/>
        </p:nvSpPr>
        <p:spPr>
          <a:xfrm>
            <a:off x="236823" y="2697151"/>
            <a:ext cx="4223343" cy="369332"/>
          </a:xfrm>
          <a:prstGeom prst="rect">
            <a:avLst/>
          </a:prstGeom>
          <a:solidFill>
            <a:schemeClr val="bg1"/>
          </a:solidFill>
        </p:spPr>
        <p:txBody>
          <a:bodyPr wrap="square" rtlCol="0">
            <a:spAutoFit/>
          </a:bodyPr>
          <a:lstStyle/>
          <a:p>
            <a:r>
              <a:rPr lang="en-CA" dirty="0" smtClean="0"/>
              <a:t>Permanent Contract, Termination Clause</a:t>
            </a:r>
            <a:endParaRPr lang="en-CA" dirty="0"/>
          </a:p>
        </p:txBody>
      </p:sp>
      <p:sp>
        <p:nvSpPr>
          <p:cNvPr id="10" name="TextBox 9"/>
          <p:cNvSpPr txBox="1"/>
          <p:nvPr/>
        </p:nvSpPr>
        <p:spPr>
          <a:xfrm>
            <a:off x="3690492" y="3302365"/>
            <a:ext cx="769674" cy="369332"/>
          </a:xfrm>
          <a:prstGeom prst="rect">
            <a:avLst/>
          </a:prstGeom>
          <a:solidFill>
            <a:schemeClr val="bg1"/>
          </a:solidFill>
        </p:spPr>
        <p:txBody>
          <a:bodyPr wrap="square" rtlCol="0">
            <a:spAutoFit/>
          </a:bodyPr>
          <a:lstStyle/>
          <a:p>
            <a:r>
              <a:rPr lang="en-CA" dirty="0" smtClean="0"/>
              <a:t>Other</a:t>
            </a:r>
            <a:endParaRPr lang="en-CA" dirty="0"/>
          </a:p>
        </p:txBody>
      </p:sp>
      <p:sp>
        <p:nvSpPr>
          <p:cNvPr id="11" name="TextBox 10"/>
          <p:cNvSpPr txBox="1"/>
          <p:nvPr/>
        </p:nvSpPr>
        <p:spPr>
          <a:xfrm>
            <a:off x="4808823" y="1111753"/>
            <a:ext cx="815724" cy="369332"/>
          </a:xfrm>
          <a:prstGeom prst="rect">
            <a:avLst/>
          </a:prstGeom>
          <a:noFill/>
        </p:spPr>
        <p:txBody>
          <a:bodyPr wrap="square" rtlCol="0">
            <a:spAutoFit/>
          </a:bodyPr>
          <a:lstStyle/>
          <a:p>
            <a:r>
              <a:rPr lang="en-CA" dirty="0" smtClean="0"/>
              <a:t>1%</a:t>
            </a:r>
            <a:endParaRPr lang="en-CA" dirty="0"/>
          </a:p>
        </p:txBody>
      </p:sp>
      <p:sp>
        <p:nvSpPr>
          <p:cNvPr id="12" name="TextBox 11"/>
          <p:cNvSpPr txBox="1"/>
          <p:nvPr/>
        </p:nvSpPr>
        <p:spPr>
          <a:xfrm>
            <a:off x="5420616" y="1591977"/>
            <a:ext cx="848616" cy="369332"/>
          </a:xfrm>
          <a:prstGeom prst="rect">
            <a:avLst/>
          </a:prstGeom>
          <a:noFill/>
        </p:spPr>
        <p:txBody>
          <a:bodyPr wrap="square" rtlCol="0">
            <a:spAutoFit/>
          </a:bodyPr>
          <a:lstStyle/>
          <a:p>
            <a:r>
              <a:rPr lang="en-CA" dirty="0" smtClean="0"/>
              <a:t>16%</a:t>
            </a:r>
            <a:endParaRPr lang="en-CA" dirty="0"/>
          </a:p>
        </p:txBody>
      </p:sp>
      <p:sp>
        <p:nvSpPr>
          <p:cNvPr id="13" name="TextBox 12"/>
          <p:cNvSpPr txBox="1"/>
          <p:nvPr/>
        </p:nvSpPr>
        <p:spPr>
          <a:xfrm>
            <a:off x="5466665" y="2170878"/>
            <a:ext cx="578900" cy="369332"/>
          </a:xfrm>
          <a:prstGeom prst="rect">
            <a:avLst/>
          </a:prstGeom>
          <a:noFill/>
        </p:spPr>
        <p:txBody>
          <a:bodyPr wrap="square" rtlCol="0">
            <a:spAutoFit/>
          </a:bodyPr>
          <a:lstStyle/>
          <a:p>
            <a:r>
              <a:rPr lang="en-CA" dirty="0" smtClean="0"/>
              <a:t>19%</a:t>
            </a:r>
            <a:endParaRPr lang="en-CA" dirty="0"/>
          </a:p>
        </p:txBody>
      </p:sp>
      <p:sp>
        <p:nvSpPr>
          <p:cNvPr id="14" name="TextBox 13"/>
          <p:cNvSpPr txBox="1"/>
          <p:nvPr/>
        </p:nvSpPr>
        <p:spPr>
          <a:xfrm>
            <a:off x="7117847" y="2697151"/>
            <a:ext cx="605215" cy="369332"/>
          </a:xfrm>
          <a:prstGeom prst="rect">
            <a:avLst/>
          </a:prstGeom>
          <a:noFill/>
        </p:spPr>
        <p:txBody>
          <a:bodyPr wrap="square" rtlCol="0">
            <a:spAutoFit/>
          </a:bodyPr>
          <a:lstStyle/>
          <a:p>
            <a:r>
              <a:rPr lang="en-CA" dirty="0" smtClean="0"/>
              <a:t>59%</a:t>
            </a:r>
            <a:endParaRPr lang="en-CA" dirty="0"/>
          </a:p>
        </p:txBody>
      </p:sp>
      <p:sp>
        <p:nvSpPr>
          <p:cNvPr id="15" name="TextBox 14"/>
          <p:cNvSpPr txBox="1"/>
          <p:nvPr/>
        </p:nvSpPr>
        <p:spPr>
          <a:xfrm>
            <a:off x="4808823" y="3230002"/>
            <a:ext cx="730204" cy="369332"/>
          </a:xfrm>
          <a:prstGeom prst="rect">
            <a:avLst/>
          </a:prstGeom>
          <a:noFill/>
        </p:spPr>
        <p:txBody>
          <a:bodyPr wrap="square" rtlCol="0">
            <a:spAutoFit/>
          </a:bodyPr>
          <a:lstStyle/>
          <a:p>
            <a:r>
              <a:rPr lang="en-CA" dirty="0" smtClean="0"/>
              <a:t>5%</a:t>
            </a:r>
            <a:endParaRPr lang="en-CA" dirty="0"/>
          </a:p>
        </p:txBody>
      </p:sp>
      <p:sp>
        <p:nvSpPr>
          <p:cNvPr id="16" name="TextBox 15"/>
          <p:cNvSpPr txBox="1"/>
          <p:nvPr/>
        </p:nvSpPr>
        <p:spPr>
          <a:xfrm>
            <a:off x="2287650" y="4841715"/>
            <a:ext cx="6251136" cy="276999"/>
          </a:xfrm>
          <a:prstGeom prst="rect">
            <a:avLst/>
          </a:prstGeom>
          <a:noFill/>
        </p:spPr>
        <p:txBody>
          <a:bodyPr wrap="square" rtlCol="0">
            <a:spAutoFit/>
          </a:bodyPr>
          <a:lstStyle/>
          <a:p>
            <a:r>
              <a:rPr lang="en-CA" sz="1200" dirty="0" smtClean="0">
                <a:solidFill>
                  <a:srgbClr val="FF0000"/>
                </a:solidFill>
              </a:rPr>
              <a:t>No Signed Contract</a:t>
            </a:r>
            <a:endParaRPr lang="en-CA" sz="12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I have the following provisions for Professional Development:</a:t>
            </a:r>
          </a:p>
        </p:txBody>
      </p:sp>
      <p:pic>
        <p:nvPicPr>
          <p:cNvPr id="4" name="Picture 3" descr="chart651753500.png"/>
          <p:cNvPicPr>
            <a:picLocks noChangeAspect="1"/>
          </p:cNvPicPr>
          <p:nvPr/>
        </p:nvPicPr>
        <p:blipFill>
          <a:blip r:embed="rId3"/>
          <a:stretch>
            <a:fillRect/>
          </a:stretch>
        </p:blipFill>
        <p:spPr>
          <a:xfrm>
            <a:off x="3292898" y="985793"/>
            <a:ext cx="5388428" cy="3356428"/>
          </a:xfrm>
          <a:prstGeom prst="rect">
            <a:avLst/>
          </a:prstGeom>
        </p:spPr>
      </p:pic>
      <p:sp>
        <p:nvSpPr>
          <p:cNvPr id="5" name="TextBox 4"/>
          <p:cNvSpPr txBox="1"/>
          <p:nvPr/>
        </p:nvSpPr>
        <p:spPr>
          <a:xfrm>
            <a:off x="381548" y="1164380"/>
            <a:ext cx="3901001" cy="369332"/>
          </a:xfrm>
          <a:prstGeom prst="rect">
            <a:avLst/>
          </a:prstGeom>
          <a:solidFill>
            <a:schemeClr val="bg1"/>
          </a:solidFill>
        </p:spPr>
        <p:txBody>
          <a:bodyPr wrap="square" rtlCol="0">
            <a:spAutoFit/>
          </a:bodyPr>
          <a:lstStyle/>
          <a:p>
            <a:r>
              <a:rPr lang="en-CA" dirty="0" smtClean="0"/>
              <a:t>Access General Fund with Permission</a:t>
            </a:r>
            <a:endParaRPr lang="en-CA" dirty="0"/>
          </a:p>
        </p:txBody>
      </p:sp>
      <p:sp>
        <p:nvSpPr>
          <p:cNvPr id="6" name="Content Placeholder 5"/>
          <p:cNvSpPr>
            <a:spLocks noGrp="1"/>
          </p:cNvSpPr>
          <p:nvPr>
            <p:ph idx="1"/>
          </p:nvPr>
        </p:nvSpPr>
        <p:spPr/>
        <p:txBody>
          <a:bodyPr/>
          <a:lstStyle/>
          <a:p>
            <a:endParaRPr lang="en-CA"/>
          </a:p>
        </p:txBody>
      </p:sp>
      <p:sp>
        <p:nvSpPr>
          <p:cNvPr id="7" name="TextBox 6"/>
          <p:cNvSpPr txBox="1"/>
          <p:nvPr/>
        </p:nvSpPr>
        <p:spPr>
          <a:xfrm>
            <a:off x="651263" y="1881897"/>
            <a:ext cx="3631286" cy="369332"/>
          </a:xfrm>
          <a:prstGeom prst="rect">
            <a:avLst/>
          </a:prstGeom>
          <a:solidFill>
            <a:schemeClr val="bg1"/>
          </a:solidFill>
        </p:spPr>
        <p:txBody>
          <a:bodyPr wrap="square" rtlCol="0">
            <a:spAutoFit/>
          </a:bodyPr>
          <a:lstStyle/>
          <a:p>
            <a:r>
              <a:rPr lang="en-CA" dirty="0" smtClean="0"/>
              <a:t>Shared PD Amount is Budgeted</a:t>
            </a:r>
            <a:endParaRPr lang="en-CA" dirty="0"/>
          </a:p>
        </p:txBody>
      </p:sp>
      <p:sp>
        <p:nvSpPr>
          <p:cNvPr id="8" name="TextBox 7"/>
          <p:cNvSpPr txBox="1"/>
          <p:nvPr/>
        </p:nvSpPr>
        <p:spPr>
          <a:xfrm>
            <a:off x="723626" y="2572631"/>
            <a:ext cx="3558923" cy="369332"/>
          </a:xfrm>
          <a:prstGeom prst="rect">
            <a:avLst/>
          </a:prstGeom>
          <a:solidFill>
            <a:schemeClr val="bg1"/>
          </a:solidFill>
        </p:spPr>
        <p:txBody>
          <a:bodyPr wrap="square" rtlCol="0">
            <a:spAutoFit/>
          </a:bodyPr>
          <a:lstStyle/>
          <a:p>
            <a:r>
              <a:rPr lang="en-CA" dirty="0" smtClean="0"/>
              <a:t>Personal PD Account is Budgeted</a:t>
            </a:r>
            <a:endParaRPr lang="en-CA" dirty="0"/>
          </a:p>
        </p:txBody>
      </p:sp>
      <p:sp>
        <p:nvSpPr>
          <p:cNvPr id="10" name="TextBox 9"/>
          <p:cNvSpPr txBox="1"/>
          <p:nvPr/>
        </p:nvSpPr>
        <p:spPr>
          <a:xfrm>
            <a:off x="822301" y="3322100"/>
            <a:ext cx="3460248" cy="369332"/>
          </a:xfrm>
          <a:prstGeom prst="rect">
            <a:avLst/>
          </a:prstGeom>
          <a:solidFill>
            <a:schemeClr val="bg1"/>
          </a:solidFill>
        </p:spPr>
        <p:txBody>
          <a:bodyPr wrap="square" rtlCol="0">
            <a:spAutoFit/>
          </a:bodyPr>
          <a:lstStyle/>
          <a:p>
            <a:r>
              <a:rPr lang="en-CA" dirty="0" smtClean="0"/>
              <a:t>No Set Limit to PD - Autonomous</a:t>
            </a:r>
            <a:endParaRPr lang="en-CA" dirty="0"/>
          </a:p>
        </p:txBody>
      </p:sp>
      <p:sp>
        <p:nvSpPr>
          <p:cNvPr id="11" name="TextBox 10"/>
          <p:cNvSpPr txBox="1"/>
          <p:nvPr/>
        </p:nvSpPr>
        <p:spPr>
          <a:xfrm>
            <a:off x="4637784" y="1164380"/>
            <a:ext cx="539430" cy="369332"/>
          </a:xfrm>
          <a:prstGeom prst="rect">
            <a:avLst/>
          </a:prstGeom>
          <a:noFill/>
        </p:spPr>
        <p:txBody>
          <a:bodyPr wrap="square" rtlCol="0">
            <a:spAutoFit/>
          </a:bodyPr>
          <a:lstStyle/>
          <a:p>
            <a:r>
              <a:rPr lang="en-CA" dirty="0" smtClean="0"/>
              <a:t>1%</a:t>
            </a:r>
            <a:endParaRPr lang="en-CA" dirty="0"/>
          </a:p>
        </p:txBody>
      </p:sp>
      <p:sp>
        <p:nvSpPr>
          <p:cNvPr id="12" name="TextBox 11"/>
          <p:cNvSpPr txBox="1"/>
          <p:nvPr/>
        </p:nvSpPr>
        <p:spPr>
          <a:xfrm>
            <a:off x="5177214" y="1881897"/>
            <a:ext cx="710469" cy="369332"/>
          </a:xfrm>
          <a:prstGeom prst="rect">
            <a:avLst/>
          </a:prstGeom>
          <a:noFill/>
        </p:spPr>
        <p:txBody>
          <a:bodyPr wrap="square" rtlCol="0">
            <a:spAutoFit/>
          </a:bodyPr>
          <a:lstStyle/>
          <a:p>
            <a:r>
              <a:rPr lang="en-CA" dirty="0" smtClean="0"/>
              <a:t>16%</a:t>
            </a:r>
            <a:endParaRPr lang="en-CA" dirty="0"/>
          </a:p>
        </p:txBody>
      </p:sp>
      <p:sp>
        <p:nvSpPr>
          <p:cNvPr id="13" name="TextBox 12"/>
          <p:cNvSpPr txBox="1"/>
          <p:nvPr/>
        </p:nvSpPr>
        <p:spPr>
          <a:xfrm>
            <a:off x="7387563" y="2572631"/>
            <a:ext cx="795988" cy="369332"/>
          </a:xfrm>
          <a:prstGeom prst="rect">
            <a:avLst/>
          </a:prstGeom>
          <a:noFill/>
        </p:spPr>
        <p:txBody>
          <a:bodyPr wrap="square" rtlCol="0">
            <a:spAutoFit/>
          </a:bodyPr>
          <a:lstStyle/>
          <a:p>
            <a:r>
              <a:rPr lang="en-CA" dirty="0" smtClean="0"/>
              <a:t>68%</a:t>
            </a:r>
            <a:endParaRPr lang="en-CA" dirty="0"/>
          </a:p>
        </p:txBody>
      </p:sp>
      <p:sp>
        <p:nvSpPr>
          <p:cNvPr id="14" name="TextBox 13"/>
          <p:cNvSpPr txBox="1"/>
          <p:nvPr/>
        </p:nvSpPr>
        <p:spPr>
          <a:xfrm>
            <a:off x="4979862" y="3322100"/>
            <a:ext cx="697312" cy="369332"/>
          </a:xfrm>
          <a:prstGeom prst="rect">
            <a:avLst/>
          </a:prstGeom>
          <a:noFill/>
        </p:spPr>
        <p:txBody>
          <a:bodyPr wrap="square" rtlCol="0">
            <a:spAutoFit/>
          </a:bodyPr>
          <a:lstStyle/>
          <a:p>
            <a:r>
              <a:rPr lang="en-CA" dirty="0" smtClean="0"/>
              <a:t>12%</a:t>
            </a:r>
            <a:endParaRPr lang="en-CA" dirty="0"/>
          </a:p>
        </p:txBody>
      </p:sp>
      <p:sp>
        <p:nvSpPr>
          <p:cNvPr id="15" name="TextBox 14"/>
          <p:cNvSpPr txBox="1"/>
          <p:nvPr/>
        </p:nvSpPr>
        <p:spPr>
          <a:xfrm>
            <a:off x="1934055" y="4854872"/>
            <a:ext cx="6747271" cy="276999"/>
          </a:xfrm>
          <a:prstGeom prst="rect">
            <a:avLst/>
          </a:prstGeom>
          <a:noFill/>
        </p:spPr>
        <p:txBody>
          <a:bodyPr wrap="square" rtlCol="0">
            <a:spAutoFit/>
          </a:bodyPr>
          <a:lstStyle/>
          <a:p>
            <a:r>
              <a:rPr lang="en-CA" sz="1200" dirty="0" smtClean="0">
                <a:solidFill>
                  <a:srgbClr val="FF0000"/>
                </a:solidFill>
              </a:rPr>
              <a:t>Can access pooled funds, can request additional funds for specific initiatives, no process in place</a:t>
            </a:r>
            <a:endParaRPr lang="en-CA" sz="12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Q7: If you have an annual  budget amount for your own professional learning, it would be:</a:t>
            </a:r>
          </a:p>
        </p:txBody>
      </p:sp>
      <p:pic>
        <p:nvPicPr>
          <p:cNvPr id="4" name="Picture 3" descr="chart651761960.png"/>
          <p:cNvPicPr>
            <a:picLocks noChangeAspect="1"/>
          </p:cNvPicPr>
          <p:nvPr/>
        </p:nvPicPr>
        <p:blipFill>
          <a:blip r:embed="rId3"/>
          <a:stretch>
            <a:fillRect/>
          </a:stretch>
        </p:blipFill>
        <p:spPr>
          <a:xfrm>
            <a:off x="2858723" y="886698"/>
            <a:ext cx="5388428" cy="3719285"/>
          </a:xfrm>
          <a:prstGeom prst="rect">
            <a:avLst/>
          </a:prstGeom>
        </p:spPr>
      </p:pic>
      <p:sp>
        <p:nvSpPr>
          <p:cNvPr id="6" name="TextBox 5"/>
          <p:cNvSpPr txBox="1"/>
          <p:nvPr/>
        </p:nvSpPr>
        <p:spPr>
          <a:xfrm>
            <a:off x="2277637" y="4854872"/>
            <a:ext cx="5933733" cy="276999"/>
          </a:xfrm>
          <a:prstGeom prst="rect">
            <a:avLst/>
          </a:prstGeom>
          <a:noFill/>
        </p:spPr>
        <p:txBody>
          <a:bodyPr wrap="square" rtlCol="0">
            <a:spAutoFit/>
          </a:bodyPr>
          <a:lstStyle/>
          <a:p>
            <a:r>
              <a:rPr lang="en-CA" sz="1200" dirty="0" smtClean="0">
                <a:solidFill>
                  <a:srgbClr val="FF0000"/>
                </a:solidFill>
              </a:rPr>
              <a:t>$7500, $8000 plus, smaller amount indicated, but travel and expenses are separate </a:t>
            </a:r>
            <a:endParaRPr lang="en-CA" sz="1200" dirty="0">
              <a:solidFill>
                <a:srgbClr val="FF0000"/>
              </a:solidFill>
            </a:endParaRPr>
          </a:p>
        </p:txBody>
      </p:sp>
      <p:sp>
        <p:nvSpPr>
          <p:cNvPr id="3" name="TextBox 2"/>
          <p:cNvSpPr txBox="1"/>
          <p:nvPr/>
        </p:nvSpPr>
        <p:spPr>
          <a:xfrm>
            <a:off x="4407540" y="1006498"/>
            <a:ext cx="644684" cy="369332"/>
          </a:xfrm>
          <a:prstGeom prst="rect">
            <a:avLst/>
          </a:prstGeom>
          <a:noFill/>
        </p:spPr>
        <p:txBody>
          <a:bodyPr wrap="square" rtlCol="0">
            <a:spAutoFit/>
          </a:bodyPr>
          <a:lstStyle/>
          <a:p>
            <a:r>
              <a:rPr lang="en-CA" dirty="0" smtClean="0"/>
              <a:t>8%</a:t>
            </a:r>
            <a:endParaRPr lang="en-CA" dirty="0"/>
          </a:p>
        </p:txBody>
      </p:sp>
      <p:sp>
        <p:nvSpPr>
          <p:cNvPr id="5" name="Rectangle 4"/>
          <p:cNvSpPr/>
          <p:nvPr/>
        </p:nvSpPr>
        <p:spPr>
          <a:xfrm>
            <a:off x="4440432" y="1551625"/>
            <a:ext cx="466794" cy="369332"/>
          </a:xfrm>
          <a:prstGeom prst="rect">
            <a:avLst/>
          </a:prstGeom>
        </p:spPr>
        <p:txBody>
          <a:bodyPr wrap="none">
            <a:spAutoFit/>
          </a:bodyPr>
          <a:lstStyle/>
          <a:p>
            <a:r>
              <a:rPr lang="en-CA" dirty="0" smtClean="0"/>
              <a:t>7%</a:t>
            </a:r>
            <a:endParaRPr lang="en-CA" dirty="0"/>
          </a:p>
        </p:txBody>
      </p:sp>
      <p:sp>
        <p:nvSpPr>
          <p:cNvPr id="7" name="Rectangle 6"/>
          <p:cNvSpPr/>
          <p:nvPr/>
        </p:nvSpPr>
        <p:spPr>
          <a:xfrm>
            <a:off x="5371415" y="2043184"/>
            <a:ext cx="583814" cy="369332"/>
          </a:xfrm>
          <a:prstGeom prst="rect">
            <a:avLst/>
          </a:prstGeom>
        </p:spPr>
        <p:txBody>
          <a:bodyPr wrap="none">
            <a:spAutoFit/>
          </a:bodyPr>
          <a:lstStyle/>
          <a:p>
            <a:r>
              <a:rPr lang="en-CA" dirty="0" smtClean="0"/>
              <a:t>29%</a:t>
            </a:r>
            <a:endParaRPr lang="en-CA" dirty="0"/>
          </a:p>
        </p:txBody>
      </p:sp>
      <p:sp>
        <p:nvSpPr>
          <p:cNvPr id="10" name="Rectangle 9"/>
          <p:cNvSpPr/>
          <p:nvPr/>
        </p:nvSpPr>
        <p:spPr>
          <a:xfrm>
            <a:off x="5864523" y="2571750"/>
            <a:ext cx="583814" cy="369332"/>
          </a:xfrm>
          <a:prstGeom prst="rect">
            <a:avLst/>
          </a:prstGeom>
        </p:spPr>
        <p:txBody>
          <a:bodyPr wrap="none">
            <a:spAutoFit/>
          </a:bodyPr>
          <a:lstStyle/>
          <a:p>
            <a:r>
              <a:rPr lang="en-CA" dirty="0" smtClean="0"/>
              <a:t>44%</a:t>
            </a:r>
            <a:endParaRPr lang="en-CA" dirty="0"/>
          </a:p>
        </p:txBody>
      </p:sp>
      <p:sp>
        <p:nvSpPr>
          <p:cNvPr id="11" name="Rectangle 10"/>
          <p:cNvSpPr/>
          <p:nvPr/>
        </p:nvSpPr>
        <p:spPr>
          <a:xfrm>
            <a:off x="4407540" y="3150180"/>
            <a:ext cx="466794" cy="369332"/>
          </a:xfrm>
          <a:prstGeom prst="rect">
            <a:avLst/>
          </a:prstGeom>
        </p:spPr>
        <p:txBody>
          <a:bodyPr wrap="none">
            <a:spAutoFit/>
          </a:bodyPr>
          <a:lstStyle/>
          <a:p>
            <a:r>
              <a:rPr lang="en-CA" dirty="0" smtClean="0"/>
              <a:t>7%</a:t>
            </a:r>
            <a:endParaRPr lang="en-CA" dirty="0"/>
          </a:p>
        </p:txBody>
      </p:sp>
      <p:sp>
        <p:nvSpPr>
          <p:cNvPr id="12" name="Rectangle 11"/>
          <p:cNvSpPr/>
          <p:nvPr/>
        </p:nvSpPr>
        <p:spPr>
          <a:xfrm>
            <a:off x="4404114" y="3656719"/>
            <a:ext cx="466794" cy="369332"/>
          </a:xfrm>
          <a:prstGeom prst="rect">
            <a:avLst/>
          </a:prstGeom>
        </p:spPr>
        <p:txBody>
          <a:bodyPr wrap="none">
            <a:spAutoFit/>
          </a:bodyPr>
          <a:lstStyle/>
          <a:p>
            <a:r>
              <a:rPr lang="en-CA" dirty="0" smtClean="0"/>
              <a:t>5%</a:t>
            </a:r>
            <a:endParaRPr lang="en-CA" dirty="0"/>
          </a:p>
        </p:txBody>
      </p:sp>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SM-template-20140529.potx</Template>
  <TotalTime>948</TotalTime>
  <Words>3692</Words>
  <Application>Microsoft Office PowerPoint</Application>
  <PresentationFormat>On-screen Show (16:9)</PresentationFormat>
  <Paragraphs>512</Paragraphs>
  <Slides>34</Slides>
  <Notes>34</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SM-template-20140529</vt:lpstr>
      <vt:lpstr>Data slides</vt:lpstr>
      <vt:lpstr>Response Summary</vt:lpstr>
      <vt:lpstr>PowerPoint Presentation</vt:lpstr>
      <vt:lpstr>83 / 108  = 77% Response Rate</vt:lpstr>
      <vt:lpstr>Q1: I work in the following geographical setting:</vt:lpstr>
      <vt:lpstr>Q2: I have the following years of experience as a senior administrator (including all positions in all divisions)</vt:lpstr>
      <vt:lpstr>Q3: I have the following educational background: (check off all that apply)</vt:lpstr>
      <vt:lpstr>Q4: I have had the following roles in education:</vt:lpstr>
      <vt:lpstr>Q5: I have the following type of contract:</vt:lpstr>
      <vt:lpstr>Q6: I have the following provisions for Professional Development:</vt:lpstr>
      <vt:lpstr>Q7: If you have an annual  budget amount for your own professional learning, it would be:</vt:lpstr>
      <vt:lpstr>Q8: I receive the following vacation days by contract:</vt:lpstr>
      <vt:lpstr>Q9: If I have unused vacation days at the end of the contract year, I...</vt:lpstr>
      <vt:lpstr>PowerPoint Presentation</vt:lpstr>
      <vt:lpstr>Q10: I receive other leave days by contract:</vt:lpstr>
      <vt:lpstr>Q10: I receive other leave days by contract:</vt:lpstr>
      <vt:lpstr>Q11: I have the following health related provisions:</vt:lpstr>
      <vt:lpstr>Q11: I have the following health related provisions:</vt:lpstr>
      <vt:lpstr>Q12: Sick leave provisions in my contract include...</vt:lpstr>
      <vt:lpstr>Q13: My salary and benefits are negotiated...</vt:lpstr>
      <vt:lpstr>Q14: My salary range is...</vt:lpstr>
      <vt:lpstr>Salary related to length of Service</vt:lpstr>
      <vt:lpstr>Salary related to Region</vt:lpstr>
      <vt:lpstr>Q15: Do you have other benefits which other members may want to consider in future contract negotiations:</vt:lpstr>
      <vt:lpstr>Q15: Do you have other benefits which other members may want to consider in future contract negotiations:</vt:lpstr>
      <vt:lpstr>Q16: Did you make use of Rob Olson and the MASS negotiated flat-fee to have your contract vetted by a lawyer, either when you started your first position or when you renegotiated your contract?</vt:lpstr>
      <vt:lpstr>Q17: Did you make use of the services of the MASS Executive Director to read your contract and or to provide an opinion, either when you started or when you renegotiated?</vt:lpstr>
      <vt:lpstr>Q18: Would you appreciate/participate in a separate late afternoon/early evening session related to contracts featuring a contact lawyer?</vt:lpstr>
      <vt:lpstr>Q19: Would you appreciate a session at a Members Day with senior MASS superintendents facilitating a discussion on contracts?</vt:lpstr>
      <vt:lpstr>Q20: Would you appreciate a central data base on salaries and benefits which you could access on the MASS website?</vt:lpstr>
      <vt:lpstr>Q21: Would you be willing to submit a copy of your contract (with all identifying information blacked out) – to be available in a secure MASS depository for other MASS members to access?</vt:lpstr>
      <vt:lpstr>Gender Balance in MASS          1987 – 2016   (not from survey)</vt:lpstr>
      <vt:lpstr>Gender Balance in MASS          1987 – 2016   (not from survey)</vt:lpstr>
      <vt:lpstr>Gender Balance in Metro MASS          1987 – 2016   (not from survey)</vt:lpstr>
      <vt:lpstr>Gender Balance in Rural MASS          1987 – 2016   (not from survey)</vt:lpstr>
      <vt:lpstr>PowerPoint Presentation</vt:lpstr>
    </vt:vector>
  </TitlesOfParts>
  <Company>SurveyMonkey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SOSD</cp:lastModifiedBy>
  <cp:revision>102</cp:revision>
  <cp:lastPrinted>2017-05-17T18:46:47Z</cp:lastPrinted>
  <dcterms:created xsi:type="dcterms:W3CDTF">2014-01-30T23:18:11Z</dcterms:created>
  <dcterms:modified xsi:type="dcterms:W3CDTF">2017-05-30T14:47:16Z</dcterms:modified>
</cp:coreProperties>
</file>