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7" r:id="rId1"/>
  </p:sldMasterIdLst>
  <p:handoutMasterIdLst>
    <p:handoutMasterId r:id="rId13"/>
  </p:handoutMasterIdLst>
  <p:sldIdLst>
    <p:sldId id="256" r:id="rId2"/>
    <p:sldId id="257" r:id="rId3"/>
    <p:sldId id="267" r:id="rId4"/>
    <p:sldId id="265" r:id="rId5"/>
    <p:sldId id="258" r:id="rId6"/>
    <p:sldId id="259" r:id="rId7"/>
    <p:sldId id="260" r:id="rId8"/>
    <p:sldId id="261" r:id="rId9"/>
    <p:sldId id="262" r:id="rId10"/>
    <p:sldId id="264" r:id="rId11"/>
    <p:sldId id="266" r:id="rId12"/>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A1D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5" autoAdjust="0"/>
    <p:restoredTop sz="94660"/>
  </p:normalViewPr>
  <p:slideViewPr>
    <p:cSldViewPr snapToGrid="0">
      <p:cViewPr varScale="1">
        <p:scale>
          <a:sx n="117" d="100"/>
          <a:sy n="117" d="100"/>
        </p:scale>
        <p:origin x="-180" y="-10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CA"/>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A1B0BCB1-61D6-42A7-93FF-55F8328DF782}" type="datetimeFigureOut">
              <a:rPr lang="en-CA" smtClean="0"/>
              <a:t>30/05/2017</a:t>
            </a:fld>
            <a:endParaRPr lang="en-CA"/>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CA"/>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07ABE771-2FAB-40B2-A4F7-1F56534837E2}" type="slidenum">
              <a:rPr lang="en-CA" smtClean="0"/>
              <a:t>‹#›</a:t>
            </a:fld>
            <a:endParaRPr lang="en-CA"/>
          </a:p>
        </p:txBody>
      </p:sp>
    </p:spTree>
    <p:extLst>
      <p:ext uri="{BB962C8B-B14F-4D97-AF65-F5344CB8AC3E}">
        <p14:creationId xmlns:p14="http://schemas.microsoft.com/office/powerpoint/2010/main" val="813003816"/>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0" name="Group 9"/>
          <p:cNvGrpSpPr/>
          <p:nvPr/>
        </p:nvGrpSpPr>
        <p:grpSpPr>
          <a:xfrm>
            <a:off x="0" y="0"/>
            <a:ext cx="12188825" cy="6872226"/>
            <a:chOff x="0" y="0"/>
            <a:chExt cx="12188825" cy="6872226"/>
          </a:xfrm>
        </p:grpSpPr>
        <p:pic>
          <p:nvPicPr>
            <p:cNvPr id="9" name="Picture 8" descr="HD-PanelTitle-V.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673"/>
            <a:stretch/>
          </p:blipFill>
          <p:spPr>
            <a:xfrm rot="5400000">
              <a:off x="5245268" y="530352"/>
              <a:ext cx="1673352" cy="612648"/>
            </a:xfrm>
            <a:prstGeom prst="rect">
              <a:avLst/>
            </a:prstGeom>
          </p:spPr>
        </p:pic>
        <p:pic>
          <p:nvPicPr>
            <p:cNvPr id="18" name="Picture 17"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r="48819"/>
            <a:stretch/>
          </p:blipFill>
          <p:spPr>
            <a:xfrm rot="5400000">
              <a:off x="5263556" y="5747514"/>
              <a:ext cx="1636776"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78ABE3C1-DBE1-495D-B57B-2849774B866A}" type="datetimeFigureOut">
              <a:rPr lang="en-US" smtClean="0"/>
              <a:t>5/30/2017</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6D22F896-40B5-4ADD-8801-0D06FADFA095}" type="slidenum">
              <a:rPr lang="en-US" smtClean="0"/>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833895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46C117F-5CCF-4837-BE5F-2B92066CAFAF}" type="datetimeFigureOut">
              <a:rPr lang="en-US" smtClean="0"/>
              <a:t>5/30/2017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6356006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4EB90BD-B6CE-46B7-997F-7313B992CCDC}" type="datetimeFigureOut">
              <a:rPr lang="en-US" smtClean="0"/>
              <a:t>5/30/2017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079323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DB9D11F-B188-461D-B23F-39381795C052}" type="datetimeFigureOut">
              <a:rPr lang="en-US" smtClean="0"/>
              <a:t>5/30/2017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189292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2E6D8D9-55A2-4063-B0F3-121F44549695}" type="datetimeFigureOut">
              <a:rPr lang="en-US" smtClean="0"/>
              <a:t>5/30/2017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5924726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6"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D6E9DEC-419B-4CC5-A080-3B06BD5A8291}" type="datetimeFigureOut">
              <a:rPr lang="en-US" smtClean="0"/>
              <a:t>5/30/2017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66308785"/>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4"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D6E9DEC-419B-4CC5-A080-3B06BD5A8291}" type="datetimeFigureOut">
              <a:rPr lang="en-US" smtClean="0"/>
              <a:t>5/30/2017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51113776"/>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FA3F48C-C7C6-4055-9F49-3777875E72AE}" type="datetimeFigureOut">
              <a:rPr lang="en-US" smtClean="0"/>
              <a:t>5/30/2017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875765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178E61D-D431-422C-9764-11DAFE33AB63}" type="datetimeFigureOut">
              <a:rPr lang="en-US" smtClean="0"/>
              <a:t>5/30/2017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237445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2DE42F4-6EEF-4EF7-8ED4-2208F0F89A08}" type="datetimeFigureOut">
              <a:rPr lang="en-US" smtClean="0"/>
              <a:t>5/30/2017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8866369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0578ACC-22D6-47C1-A373-4FD133E34F3C}" type="datetimeFigureOut">
              <a:rPr lang="en-US" smtClean="0"/>
              <a:t>5/30/2017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969576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E5A6C69-6797-4E8A-BF37-F2C3751466E9}" type="datetimeFigureOut">
              <a:rPr lang="en-US" smtClean="0"/>
              <a:t>5/30/2017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172446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82014A1-A632-4878-A0D3-F52BA7563730}" type="datetimeFigureOut">
              <a:rPr lang="en-US" smtClean="0"/>
              <a:t>5/30/2017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22538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E99F462-093F-4566-844B-4C71F2739DA5}" type="datetimeFigureOut">
              <a:rPr lang="en-US" smtClean="0"/>
              <a:t>5/30/2017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232329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24A7AC-904D-4781-85BA-7D10C17ED021}" type="datetimeFigureOut">
              <a:rPr lang="en-US" smtClean="0"/>
              <a:t>5/30/2017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2835845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31444B-B92B-4E27-8C94-BB93EAF5CB18}" type="datetimeFigureOut">
              <a:rPr lang="en-US" smtClean="0"/>
              <a:t>5/30/2017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122931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63EFA5E-FA76-400D-B3DC-F0BA90E6D107}" type="datetimeFigureOut">
              <a:rPr lang="en-US" smtClean="0"/>
              <a:t>5/30/2017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7696611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12188825" cy="6856215"/>
            <a:chOff x="0" y="0"/>
            <a:chExt cx="12188825" cy="6856215"/>
          </a:xfrm>
        </p:grpSpPr>
        <p:pic>
          <p:nvPicPr>
            <p:cNvPr id="8" name="Picture 7" descr="HD-PanelContent-V.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9D6E9DEC-419B-4CC5-A080-3B06BD5A8291}" type="datetimeFigureOut">
              <a:rPr lang="en-US" smtClean="0"/>
              <a:t>5/30/2017</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816512474"/>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 id="2147483701" r:id="rId14"/>
    <p:sldLayoutId id="2147483702" r:id="rId15"/>
    <p:sldLayoutId id="2147483703" r:id="rId16"/>
    <p:sldLayoutId id="2147483704" r:id="rId17"/>
  </p:sldLayoutIdLst>
  <p:hf sldNum="0" hdr="0" ftr="0" dt="0"/>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dirty="0" smtClean="0"/>
              <a:t>MASS Finance and Legislation Committee</a:t>
            </a:r>
            <a:endParaRPr lang="en-CA" dirty="0"/>
          </a:p>
        </p:txBody>
      </p:sp>
      <p:sp>
        <p:nvSpPr>
          <p:cNvPr id="3" name="Subtitle 2"/>
          <p:cNvSpPr>
            <a:spLocks noGrp="1"/>
          </p:cNvSpPr>
          <p:nvPr>
            <p:ph type="subTitle" idx="1"/>
          </p:nvPr>
        </p:nvSpPr>
        <p:spPr/>
        <p:txBody>
          <a:bodyPr>
            <a:normAutofit/>
          </a:bodyPr>
          <a:lstStyle/>
          <a:p>
            <a:endParaRPr lang="en-CA" sz="3200" dirty="0" smtClean="0"/>
          </a:p>
          <a:p>
            <a:r>
              <a:rPr lang="en-CA" sz="3200" b="1" dirty="0" smtClean="0">
                <a:solidFill>
                  <a:srgbClr val="3A1D00"/>
                </a:solidFill>
              </a:rPr>
              <a:t>Bill 28</a:t>
            </a:r>
            <a:endParaRPr lang="en-CA" sz="3200" b="1" dirty="0">
              <a:solidFill>
                <a:srgbClr val="3A1D00"/>
              </a:solidFill>
            </a:endParaRPr>
          </a:p>
        </p:txBody>
      </p:sp>
    </p:spTree>
    <p:extLst>
      <p:ext uri="{BB962C8B-B14F-4D97-AF65-F5344CB8AC3E}">
        <p14:creationId xmlns:p14="http://schemas.microsoft.com/office/powerpoint/2010/main" val="15193418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Amalgamation Clauses </a:t>
            </a:r>
            <a:r>
              <a:rPr lang="en-CA" sz="2400" dirty="0" smtClean="0"/>
              <a:t>(Buff Sheets)</a:t>
            </a:r>
            <a:endParaRPr lang="en-CA" sz="2400" dirty="0"/>
          </a:p>
        </p:txBody>
      </p:sp>
      <p:sp>
        <p:nvSpPr>
          <p:cNvPr id="3" name="Content Placeholder 2"/>
          <p:cNvSpPr>
            <a:spLocks noGrp="1"/>
          </p:cNvSpPr>
          <p:nvPr>
            <p:ph idx="1"/>
          </p:nvPr>
        </p:nvSpPr>
        <p:spPr/>
        <p:txBody>
          <a:bodyPr/>
          <a:lstStyle/>
          <a:p>
            <a:r>
              <a:rPr lang="en-CA" dirty="0" smtClean="0"/>
              <a:t>What impact does an amalgamation clause have in a Superintendent’s contract?</a:t>
            </a:r>
            <a:r>
              <a:rPr lang="en-CA" dirty="0"/>
              <a:t>  Would such a clause provide real protection for a </a:t>
            </a:r>
            <a:r>
              <a:rPr lang="en-CA" dirty="0" smtClean="0"/>
              <a:t>Superintendent </a:t>
            </a:r>
            <a:r>
              <a:rPr lang="en-CA" dirty="0"/>
              <a:t>in the case of his/her division being amalgamated with another division?  If an amalgamated </a:t>
            </a:r>
            <a:r>
              <a:rPr lang="en-CA" dirty="0" smtClean="0"/>
              <a:t>Superintendent </a:t>
            </a:r>
            <a:r>
              <a:rPr lang="en-CA" dirty="0"/>
              <a:t>were determined to be redundant in a reorganization – would the termination clause in his/her contract determine the outcome?  </a:t>
            </a:r>
          </a:p>
          <a:p>
            <a:r>
              <a:rPr lang="en-CA" dirty="0"/>
              <a:t>If an amalgamation clause were advisable, what would an effective amalgamation clause look like?  </a:t>
            </a:r>
          </a:p>
          <a:p>
            <a:endParaRPr lang="en-CA" dirty="0"/>
          </a:p>
        </p:txBody>
      </p:sp>
    </p:spTree>
    <p:extLst>
      <p:ext uri="{BB962C8B-B14F-4D97-AF65-F5344CB8AC3E}">
        <p14:creationId xmlns:p14="http://schemas.microsoft.com/office/powerpoint/2010/main" val="232250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Thank You</a:t>
            </a:r>
            <a:endParaRPr lang="en-CA"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32405" y="2871537"/>
            <a:ext cx="2266364" cy="2819400"/>
          </a:xfrm>
          <a:prstGeom prst="rect">
            <a:avLst/>
          </a:prstGeom>
        </p:spPr>
      </p:pic>
    </p:spTree>
    <p:extLst>
      <p:ext uri="{BB962C8B-B14F-4D97-AF65-F5344CB8AC3E}">
        <p14:creationId xmlns:p14="http://schemas.microsoft.com/office/powerpoint/2010/main" val="42880102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Bill 28	</a:t>
            </a:r>
            <a:endParaRPr lang="en-CA" dirty="0"/>
          </a:p>
        </p:txBody>
      </p:sp>
      <p:sp>
        <p:nvSpPr>
          <p:cNvPr id="3" name="Content Placeholder 2"/>
          <p:cNvSpPr>
            <a:spLocks noGrp="1"/>
          </p:cNvSpPr>
          <p:nvPr>
            <p:ph idx="1"/>
          </p:nvPr>
        </p:nvSpPr>
        <p:spPr/>
        <p:txBody>
          <a:bodyPr>
            <a:normAutofit/>
          </a:bodyPr>
          <a:lstStyle/>
          <a:p>
            <a:r>
              <a:rPr lang="en-CA" sz="3200" dirty="0" smtClean="0"/>
              <a:t>Impact on Superintendent Contracts</a:t>
            </a:r>
          </a:p>
          <a:p>
            <a:pPr marL="0" indent="0">
              <a:buNone/>
            </a:pPr>
            <a:endParaRPr lang="en-CA" sz="3200" dirty="0" smtClean="0"/>
          </a:p>
          <a:p>
            <a:r>
              <a:rPr lang="en-CA" sz="3200" dirty="0" smtClean="0"/>
              <a:t>Amalgamation Clauses</a:t>
            </a:r>
            <a:endParaRPr lang="en-CA" sz="3200" dirty="0"/>
          </a:p>
        </p:txBody>
      </p:sp>
    </p:spTree>
    <p:extLst>
      <p:ext uri="{BB962C8B-B14F-4D97-AF65-F5344CB8AC3E}">
        <p14:creationId xmlns:p14="http://schemas.microsoft.com/office/powerpoint/2010/main" val="1673581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Myers Weinberg Summary </a:t>
            </a:r>
            <a:r>
              <a:rPr lang="en-CA" sz="2400" dirty="0" smtClean="0"/>
              <a:t>(Yellow Sheets)</a:t>
            </a:r>
            <a:endParaRPr lang="en-CA" sz="2400" dirty="0"/>
          </a:p>
        </p:txBody>
      </p:sp>
      <p:sp>
        <p:nvSpPr>
          <p:cNvPr id="3" name="Content Placeholder 2"/>
          <p:cNvSpPr>
            <a:spLocks noGrp="1"/>
          </p:cNvSpPr>
          <p:nvPr>
            <p:ph idx="1"/>
          </p:nvPr>
        </p:nvSpPr>
        <p:spPr>
          <a:xfrm>
            <a:off x="1514901" y="2556932"/>
            <a:ext cx="9381697" cy="3318936"/>
          </a:xfrm>
        </p:spPr>
        <p:txBody>
          <a:bodyPr>
            <a:noAutofit/>
          </a:bodyPr>
          <a:lstStyle/>
          <a:p>
            <a:r>
              <a:rPr lang="en-CA" sz="2800" dirty="0" smtClean="0"/>
              <a:t>Create a framework of maximum future increases to compensation for public sector employees</a:t>
            </a:r>
          </a:p>
          <a:p>
            <a:r>
              <a:rPr lang="en-CA" sz="2800" dirty="0" smtClean="0"/>
              <a:t>To authorize a portion of cost savings identified through collective bargaining to fund increases in compensation or other employee benefits</a:t>
            </a:r>
          </a:p>
          <a:p>
            <a:r>
              <a:rPr lang="en-CA" sz="2800" dirty="0" smtClean="0"/>
              <a:t>To support meaningful collective bargaining within the context of fiscal sustainability</a:t>
            </a:r>
            <a:endParaRPr lang="en-CA" sz="2800" dirty="0"/>
          </a:p>
        </p:txBody>
      </p:sp>
    </p:spTree>
    <p:extLst>
      <p:ext uri="{BB962C8B-B14F-4D97-AF65-F5344CB8AC3E}">
        <p14:creationId xmlns:p14="http://schemas.microsoft.com/office/powerpoint/2010/main" val="13203010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83536" y="633663"/>
            <a:ext cx="5152464" cy="5513137"/>
          </a:xfrm>
          <a:prstGeom prst="rect">
            <a:avLst/>
          </a:prstGeom>
        </p:spPr>
      </p:pic>
    </p:spTree>
    <p:extLst>
      <p:ext uri="{BB962C8B-B14F-4D97-AF65-F5344CB8AC3E}">
        <p14:creationId xmlns:p14="http://schemas.microsoft.com/office/powerpoint/2010/main" val="42576205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Three Discussion Areas</a:t>
            </a:r>
            <a:endParaRPr lang="en-CA" dirty="0"/>
          </a:p>
        </p:txBody>
      </p:sp>
      <p:sp>
        <p:nvSpPr>
          <p:cNvPr id="3" name="Content Placeholder 2"/>
          <p:cNvSpPr>
            <a:spLocks noGrp="1"/>
          </p:cNvSpPr>
          <p:nvPr>
            <p:ph idx="1"/>
          </p:nvPr>
        </p:nvSpPr>
        <p:spPr/>
        <p:txBody>
          <a:bodyPr>
            <a:normAutofit/>
          </a:bodyPr>
          <a:lstStyle/>
          <a:p>
            <a:pPr marL="457200" indent="-457200">
              <a:buFont typeface="+mj-lt"/>
              <a:buAutoNum type="arabicPeriod"/>
            </a:pPr>
            <a:r>
              <a:rPr lang="en-CA" sz="3200" dirty="0" smtClean="0"/>
              <a:t>New Superintendent Contracts</a:t>
            </a:r>
          </a:p>
          <a:p>
            <a:pPr marL="457200" indent="-457200">
              <a:buFont typeface="+mj-lt"/>
              <a:buAutoNum type="arabicPeriod"/>
            </a:pPr>
            <a:endParaRPr lang="en-CA" sz="3200" dirty="0"/>
          </a:p>
          <a:p>
            <a:pPr marL="457200" indent="-457200">
              <a:buFont typeface="+mj-lt"/>
              <a:buAutoNum type="arabicPeriod"/>
            </a:pPr>
            <a:r>
              <a:rPr lang="en-CA" sz="3200" dirty="0" smtClean="0"/>
              <a:t>Existing Contracts</a:t>
            </a:r>
          </a:p>
          <a:p>
            <a:pPr marL="457200" indent="-457200">
              <a:buFont typeface="+mj-lt"/>
              <a:buAutoNum type="arabicPeriod"/>
            </a:pPr>
            <a:endParaRPr lang="en-CA" sz="3200" dirty="0"/>
          </a:p>
          <a:p>
            <a:pPr marL="457200" indent="-457200">
              <a:buFont typeface="+mj-lt"/>
              <a:buAutoNum type="arabicPeriod"/>
            </a:pPr>
            <a:r>
              <a:rPr lang="en-CA" sz="3200" dirty="0" smtClean="0"/>
              <a:t>Amalgamation Protection Clauses</a:t>
            </a:r>
            <a:endParaRPr lang="en-CA" sz="3200" dirty="0"/>
          </a:p>
        </p:txBody>
      </p:sp>
      <p:sp>
        <p:nvSpPr>
          <p:cNvPr id="4" name="AutoShape 2" descr="Image result for amalgamation"/>
          <p:cNvSpPr>
            <a:spLocks noChangeAspect="1" noChangeArrowheads="1"/>
          </p:cNvSpPr>
          <p:nvPr/>
        </p:nvSpPr>
        <p:spPr bwMode="auto">
          <a:xfrm>
            <a:off x="7663280" y="2285999"/>
            <a:ext cx="3048000" cy="22860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33848" y="4842933"/>
            <a:ext cx="1977189" cy="1131391"/>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56358" y="2556932"/>
            <a:ext cx="2654679" cy="1655271"/>
          </a:xfrm>
          <a:prstGeom prst="rect">
            <a:avLst/>
          </a:prstGeom>
        </p:spPr>
      </p:pic>
    </p:spTree>
    <p:extLst>
      <p:ext uri="{BB962C8B-B14F-4D97-AF65-F5344CB8AC3E}">
        <p14:creationId xmlns:p14="http://schemas.microsoft.com/office/powerpoint/2010/main" val="40513248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Process</a:t>
            </a:r>
            <a:endParaRPr lang="en-CA" dirty="0"/>
          </a:p>
        </p:txBody>
      </p:sp>
      <p:sp>
        <p:nvSpPr>
          <p:cNvPr id="3" name="Content Placeholder 2"/>
          <p:cNvSpPr>
            <a:spLocks noGrp="1"/>
          </p:cNvSpPr>
          <p:nvPr>
            <p:ph idx="1"/>
          </p:nvPr>
        </p:nvSpPr>
        <p:spPr/>
        <p:txBody>
          <a:bodyPr>
            <a:normAutofit/>
          </a:bodyPr>
          <a:lstStyle/>
          <a:p>
            <a:r>
              <a:rPr lang="en-CA" sz="3200" dirty="0" smtClean="0"/>
              <a:t>5-7 minutes per discussion area</a:t>
            </a:r>
          </a:p>
          <a:p>
            <a:r>
              <a:rPr lang="en-CA" sz="3200" dirty="0" smtClean="0"/>
              <a:t>Each table assign a recorder</a:t>
            </a:r>
          </a:p>
          <a:p>
            <a:r>
              <a:rPr lang="en-CA" sz="3200" dirty="0" smtClean="0"/>
              <a:t>Record as many questions as you have</a:t>
            </a:r>
          </a:p>
          <a:p>
            <a:r>
              <a:rPr lang="en-CA" sz="3200" dirty="0" smtClean="0"/>
              <a:t>Attempt to make questions as clear as possible</a:t>
            </a:r>
            <a:endParaRPr lang="en-CA" sz="3200" dirty="0"/>
          </a:p>
        </p:txBody>
      </p:sp>
    </p:spTree>
    <p:extLst>
      <p:ext uri="{BB962C8B-B14F-4D97-AF65-F5344CB8AC3E}">
        <p14:creationId xmlns:p14="http://schemas.microsoft.com/office/powerpoint/2010/main" val="36394700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New Contracts </a:t>
            </a:r>
            <a:r>
              <a:rPr lang="en-CA" sz="2400" dirty="0" smtClean="0"/>
              <a:t>(Green Sheet)</a:t>
            </a:r>
            <a:endParaRPr lang="en-CA" sz="2400" dirty="0"/>
          </a:p>
        </p:txBody>
      </p:sp>
      <p:sp>
        <p:nvSpPr>
          <p:cNvPr id="3" name="Content Placeholder 2"/>
          <p:cNvSpPr>
            <a:spLocks noGrp="1"/>
          </p:cNvSpPr>
          <p:nvPr>
            <p:ph idx="1"/>
          </p:nvPr>
        </p:nvSpPr>
        <p:spPr>
          <a:xfrm>
            <a:off x="870284" y="2452658"/>
            <a:ext cx="10451431" cy="3318936"/>
          </a:xfrm>
        </p:spPr>
        <p:txBody>
          <a:bodyPr>
            <a:noAutofit/>
          </a:bodyPr>
          <a:lstStyle/>
          <a:p>
            <a:pPr lvl="0"/>
            <a:r>
              <a:rPr lang="en-CA" sz="2600" dirty="0"/>
              <a:t>In the Myers summary, it states “Nothing in the Act affects an employee’s entitlement to performance-based increases, step increases or increases as a result of promotion or reclassification within already established collective agreement pay ranges.”  Many of our </a:t>
            </a:r>
            <a:r>
              <a:rPr lang="en-CA" sz="2600" dirty="0" smtClean="0"/>
              <a:t>Superintendents </a:t>
            </a:r>
            <a:r>
              <a:rPr lang="en-CA" sz="2600" dirty="0"/>
              <a:t>negotiate steps or increments in their first 2 – 5 years of service.  These are not necessarily based on an established grid or schedule.  We currently have new superintendents in the process of negotiating contracts and receiving up to 3 increments over the next 3 years. We are wondering whether these newly negotiated increments will stand if Bill 28 is passed.</a:t>
            </a:r>
          </a:p>
        </p:txBody>
      </p:sp>
    </p:spTree>
    <p:extLst>
      <p:ext uri="{BB962C8B-B14F-4D97-AF65-F5344CB8AC3E}">
        <p14:creationId xmlns:p14="http://schemas.microsoft.com/office/powerpoint/2010/main" val="36440037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Existing Contracts </a:t>
            </a:r>
            <a:r>
              <a:rPr lang="en-CA" sz="2400" dirty="0" smtClean="0"/>
              <a:t>(Pink Sheets)</a:t>
            </a:r>
            <a:endParaRPr lang="en-CA" sz="2400" dirty="0"/>
          </a:p>
        </p:txBody>
      </p:sp>
      <p:sp>
        <p:nvSpPr>
          <p:cNvPr id="3" name="Content Placeholder 2"/>
          <p:cNvSpPr>
            <a:spLocks noGrp="1"/>
          </p:cNvSpPr>
          <p:nvPr>
            <p:ph idx="1"/>
          </p:nvPr>
        </p:nvSpPr>
        <p:spPr/>
        <p:txBody>
          <a:bodyPr>
            <a:normAutofit lnSpcReduction="10000"/>
          </a:bodyPr>
          <a:lstStyle/>
          <a:p>
            <a:r>
              <a:rPr lang="en-CA" dirty="0"/>
              <a:t>Many of our </a:t>
            </a:r>
            <a:r>
              <a:rPr lang="en-CA" dirty="0" smtClean="0"/>
              <a:t>Superintendents </a:t>
            </a:r>
            <a:r>
              <a:rPr lang="en-CA" dirty="0"/>
              <a:t>have reached their maximum on divisional or negotiated grids and are now receiving the same annual increases as other employee groups in the division (teachers)– they do, however, have a wide range of benefits that have cost implications – our understanding of this bill is that any “money” items would also be frozen, except that a </a:t>
            </a:r>
            <a:r>
              <a:rPr lang="en-CA" dirty="0" smtClean="0"/>
              <a:t>Superintendent </a:t>
            </a:r>
            <a:r>
              <a:rPr lang="en-CA" dirty="0"/>
              <a:t>could bargain for increases to an existing benefit or addition of a new benefit if the salary were reduced accordingly or other benefits were substituted so that the entire pay package would remain at 0% . We are wondering whether we are understanding this correctly.</a:t>
            </a:r>
          </a:p>
          <a:p>
            <a:endParaRPr lang="en-CA" dirty="0"/>
          </a:p>
        </p:txBody>
      </p:sp>
    </p:spTree>
    <p:extLst>
      <p:ext uri="{BB962C8B-B14F-4D97-AF65-F5344CB8AC3E}">
        <p14:creationId xmlns:p14="http://schemas.microsoft.com/office/powerpoint/2010/main" val="12890270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Existing Contracts </a:t>
            </a:r>
            <a:r>
              <a:rPr lang="en-CA" sz="2400" dirty="0" smtClean="0"/>
              <a:t>(</a:t>
            </a:r>
            <a:r>
              <a:rPr lang="en-CA" sz="2400" dirty="0"/>
              <a:t>Pink Sheets)</a:t>
            </a:r>
          </a:p>
        </p:txBody>
      </p:sp>
      <p:sp>
        <p:nvSpPr>
          <p:cNvPr id="3" name="Content Placeholder 2"/>
          <p:cNvSpPr>
            <a:spLocks noGrp="1"/>
          </p:cNvSpPr>
          <p:nvPr>
            <p:ph idx="1"/>
          </p:nvPr>
        </p:nvSpPr>
        <p:spPr/>
        <p:txBody>
          <a:bodyPr>
            <a:normAutofit lnSpcReduction="10000"/>
          </a:bodyPr>
          <a:lstStyle/>
          <a:p>
            <a:r>
              <a:rPr lang="en-CA" dirty="0"/>
              <a:t>Opening up of contracts – if a superintendent with time left in a multi-year contract were to request the addition of an amalgamation protection clause, would this automatically open up the entire contract for renegotiation and would Bill 28 then apply in terms of salary</a:t>
            </a:r>
            <a:r>
              <a:rPr lang="en-CA" dirty="0" smtClean="0"/>
              <a:t>.</a:t>
            </a:r>
          </a:p>
          <a:p>
            <a:pPr marL="0" indent="0">
              <a:buNone/>
            </a:pPr>
            <a:endParaRPr lang="en-CA" dirty="0" smtClean="0"/>
          </a:p>
          <a:p>
            <a:r>
              <a:rPr lang="en-CA" dirty="0"/>
              <a:t>If a </a:t>
            </a:r>
            <a:r>
              <a:rPr lang="en-CA" dirty="0" smtClean="0"/>
              <a:t>Superintendent’s </a:t>
            </a:r>
            <a:r>
              <a:rPr lang="en-CA" dirty="0"/>
              <a:t>contract is now up for renewal and he or she requests an amalgamation protections clause – would this in any way be seen as a monetary improvement or additional benefit under Bill 28.</a:t>
            </a:r>
          </a:p>
          <a:p>
            <a:pPr marL="0" indent="0">
              <a:buNone/>
            </a:pPr>
            <a:endParaRPr lang="en-CA" dirty="0"/>
          </a:p>
          <a:p>
            <a:endParaRPr lang="en-CA" dirty="0"/>
          </a:p>
        </p:txBody>
      </p:sp>
    </p:spTree>
    <p:extLst>
      <p:ext uri="{BB962C8B-B14F-4D97-AF65-F5344CB8AC3E}">
        <p14:creationId xmlns:p14="http://schemas.microsoft.com/office/powerpoint/2010/main" val="160178650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B15E28"/>
      </a:accent1>
      <a:accent2>
        <a:srgbClr val="B13228"/>
      </a:accent2>
      <a:accent3>
        <a:srgbClr val="8B7B56"/>
      </a:accent3>
      <a:accent4>
        <a:srgbClr val="E09C41"/>
      </a:accent4>
      <a:accent5>
        <a:srgbClr val="9EAE51"/>
      </a:accent5>
      <a:accent6>
        <a:srgbClr val="6E7355"/>
      </a:accent6>
      <a:hlink>
        <a:srgbClr val="D37A21"/>
      </a:hlink>
      <a:folHlink>
        <a:srgbClr val="CA8F55"/>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xmlns="" name="Organic" id="{28CDC826-8792-45C0-861B-85EB3ADEDA33}" vid="{7039A4B3-0617-4CFC-B614-27363ECC28A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248</TotalTime>
  <Words>369</Words>
  <Application>Microsoft Office PowerPoint</Application>
  <PresentationFormat>Custom</PresentationFormat>
  <Paragraphs>34</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Organic</vt:lpstr>
      <vt:lpstr>MASS Finance and Legislation Committee</vt:lpstr>
      <vt:lpstr>Bill 28 </vt:lpstr>
      <vt:lpstr>Myers Weinberg Summary (Yellow Sheets)</vt:lpstr>
      <vt:lpstr>PowerPoint Presentation</vt:lpstr>
      <vt:lpstr>Three Discussion Areas</vt:lpstr>
      <vt:lpstr>Process</vt:lpstr>
      <vt:lpstr>New Contracts (Green Sheet)</vt:lpstr>
      <vt:lpstr>Existing Contracts (Pink Sheets)</vt:lpstr>
      <vt:lpstr>Existing Contracts (Pink Sheets)</vt:lpstr>
      <vt:lpstr>Amalgamation Clauses (Buff Sheets)</vt:lpstr>
      <vt:lpstr>Thank You</vt:lpstr>
    </vt:vector>
  </TitlesOfParts>
  <Company>BPSD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MASS Finance and Legislation Committee</dc:title>
  <dc:creator>Jason</dc:creator>
  <cp:lastModifiedBy>SOSD</cp:lastModifiedBy>
  <cp:revision>11</cp:revision>
  <cp:lastPrinted>2017-05-16T17:51:41Z</cp:lastPrinted>
  <dcterms:created xsi:type="dcterms:W3CDTF">2017-05-15T21:20:12Z</dcterms:created>
  <dcterms:modified xsi:type="dcterms:W3CDTF">2017-05-30T14:48:23Z</dcterms:modified>
</cp:coreProperties>
</file>