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6"/>
  </p:notesMasterIdLst>
  <p:handoutMasterIdLst>
    <p:handoutMasterId r:id="rId27"/>
  </p:handoutMasterIdLst>
  <p:sldIdLst>
    <p:sldId id="872" r:id="rId6"/>
    <p:sldId id="933" r:id="rId7"/>
    <p:sldId id="934" r:id="rId8"/>
    <p:sldId id="921" r:id="rId9"/>
    <p:sldId id="935" r:id="rId10"/>
    <p:sldId id="923" r:id="rId11"/>
    <p:sldId id="929" r:id="rId12"/>
    <p:sldId id="937" r:id="rId13"/>
    <p:sldId id="925" r:id="rId14"/>
    <p:sldId id="926" r:id="rId15"/>
    <p:sldId id="927" r:id="rId16"/>
    <p:sldId id="931" r:id="rId17"/>
    <p:sldId id="939" r:id="rId18"/>
    <p:sldId id="928" r:id="rId19"/>
    <p:sldId id="940" r:id="rId20"/>
    <p:sldId id="941" r:id="rId21"/>
    <p:sldId id="942" r:id="rId22"/>
    <p:sldId id="943" r:id="rId23"/>
    <p:sldId id="944" r:id="rId24"/>
    <p:sldId id="930" r:id="rId2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urnel, Kelly (TBS)" initials="FK(" lastIdx="0" clrIdx="0">
    <p:extLst>
      <p:ext uri="{19B8F6BF-5375-455C-9EA6-DF929625EA0E}">
        <p15:presenceInfo xmlns:p15="http://schemas.microsoft.com/office/powerpoint/2012/main" userId="S-1-5-21-271331182-1959533904-1735737224-191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BA780"/>
    <a:srgbClr val="1F5D5D"/>
    <a:srgbClr val="012740"/>
    <a:srgbClr val="525350"/>
    <a:srgbClr val="CE1236"/>
    <a:srgbClr val="E37423"/>
    <a:srgbClr val="70B03B"/>
    <a:srgbClr val="3D6083"/>
    <a:srgbClr val="268A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96210" autoAdjust="0"/>
  </p:normalViewPr>
  <p:slideViewPr>
    <p:cSldViewPr snapToGrid="0" snapToObjects="1">
      <p:cViewPr varScale="1">
        <p:scale>
          <a:sx n="143" d="100"/>
          <a:sy n="143" d="100"/>
        </p:scale>
        <p:origin x="996" y="120"/>
      </p:cViewPr>
      <p:guideLst>
        <p:guide orient="horz" pos="1596"/>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B7FD9-DC76-4532-9E5C-887D639D2C6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14DD7DF-BE19-4B8A-974E-03DD1E35AFC2}">
      <dgm:prSet phldrT="[Text]"/>
      <dgm:spPr/>
      <dgm:t>
        <a:bodyPr/>
        <a:lstStyle/>
        <a:p>
          <a:r>
            <a:rPr lang="en-US" dirty="0" smtClean="0"/>
            <a:t>Strategy</a:t>
          </a:r>
          <a:endParaRPr lang="en-US" dirty="0"/>
        </a:p>
      </dgm:t>
    </dgm:pt>
    <dgm:pt modelId="{00CD9B1C-F326-4CA0-9969-18437CE18422}" type="parTrans" cxnId="{2A785C96-D5EA-40EC-AFEC-3EA2A74DD1B8}">
      <dgm:prSet/>
      <dgm:spPr/>
      <dgm:t>
        <a:bodyPr/>
        <a:lstStyle/>
        <a:p>
          <a:endParaRPr lang="en-US"/>
        </a:p>
      </dgm:t>
    </dgm:pt>
    <dgm:pt modelId="{4DC78489-92E0-4EB1-81D6-5163BA17378E}" type="sibTrans" cxnId="{2A785C96-D5EA-40EC-AFEC-3EA2A74DD1B8}">
      <dgm:prSet/>
      <dgm:spPr/>
      <dgm:t>
        <a:bodyPr/>
        <a:lstStyle/>
        <a:p>
          <a:endParaRPr lang="en-US"/>
        </a:p>
      </dgm:t>
    </dgm:pt>
    <dgm:pt modelId="{18F5C193-F46B-447D-B698-8F23B59E5890}">
      <dgm:prSet phldrT="[Text]"/>
      <dgm:spPr>
        <a:solidFill>
          <a:schemeClr val="accent3"/>
        </a:solidFill>
      </dgm:spPr>
      <dgm:t>
        <a:bodyPr/>
        <a:lstStyle/>
        <a:p>
          <a:r>
            <a:rPr lang="en-US" dirty="0" smtClean="0"/>
            <a:t>Customers</a:t>
          </a:r>
          <a:endParaRPr lang="en-US" dirty="0"/>
        </a:p>
      </dgm:t>
    </dgm:pt>
    <dgm:pt modelId="{51DD4196-BCA3-4C3A-B188-0EAB69436A6A}" type="parTrans" cxnId="{9BB9BA82-8E5F-4228-85C3-FC391573E44A}">
      <dgm:prSet/>
      <dgm:spPr/>
      <dgm:t>
        <a:bodyPr/>
        <a:lstStyle/>
        <a:p>
          <a:endParaRPr lang="en-US"/>
        </a:p>
      </dgm:t>
    </dgm:pt>
    <dgm:pt modelId="{A43D6502-BB96-4EF4-981B-0D0CF486ADFB}" type="sibTrans" cxnId="{9BB9BA82-8E5F-4228-85C3-FC391573E44A}">
      <dgm:prSet/>
      <dgm:spPr>
        <a:solidFill>
          <a:schemeClr val="accent5"/>
        </a:solidFill>
      </dgm:spPr>
      <dgm:t>
        <a:bodyPr/>
        <a:lstStyle/>
        <a:p>
          <a:endParaRPr lang="en-US"/>
        </a:p>
      </dgm:t>
    </dgm:pt>
    <dgm:pt modelId="{9034705D-0842-4B63-9DCA-4C83C2218577}">
      <dgm:prSet phldrT="[Text]"/>
      <dgm:spPr>
        <a:solidFill>
          <a:schemeClr val="accent3"/>
        </a:solidFill>
      </dgm:spPr>
      <dgm:t>
        <a:bodyPr/>
        <a:lstStyle/>
        <a:p>
          <a:r>
            <a:rPr lang="en-US" dirty="0" smtClean="0"/>
            <a:t>Internal Processes</a:t>
          </a:r>
          <a:endParaRPr lang="en-US" dirty="0"/>
        </a:p>
      </dgm:t>
    </dgm:pt>
    <dgm:pt modelId="{0ED17A95-1375-4747-B788-CFF0F44D53E8}" type="parTrans" cxnId="{809A5CAB-370F-4DE1-9C04-2E64AB9E6EB7}">
      <dgm:prSet/>
      <dgm:spPr/>
      <dgm:t>
        <a:bodyPr/>
        <a:lstStyle/>
        <a:p>
          <a:endParaRPr lang="en-US"/>
        </a:p>
      </dgm:t>
    </dgm:pt>
    <dgm:pt modelId="{3A234955-5C69-4FDC-8F7B-1409EC85EDD7}" type="sibTrans" cxnId="{809A5CAB-370F-4DE1-9C04-2E64AB9E6EB7}">
      <dgm:prSet/>
      <dgm:spPr>
        <a:solidFill>
          <a:schemeClr val="accent5"/>
        </a:solidFill>
      </dgm:spPr>
      <dgm:t>
        <a:bodyPr/>
        <a:lstStyle/>
        <a:p>
          <a:endParaRPr lang="en-US"/>
        </a:p>
      </dgm:t>
    </dgm:pt>
    <dgm:pt modelId="{6C63F49E-AC2C-45A6-8F13-71DC3B6310A0}">
      <dgm:prSet phldrT="[Text]"/>
      <dgm:spPr>
        <a:solidFill>
          <a:schemeClr val="accent3"/>
        </a:solidFill>
      </dgm:spPr>
      <dgm:t>
        <a:bodyPr/>
        <a:lstStyle/>
        <a:p>
          <a:r>
            <a:rPr lang="en-US" dirty="0" smtClean="0"/>
            <a:t>Employee Learning &amp; Growth</a:t>
          </a:r>
          <a:endParaRPr lang="en-US" dirty="0"/>
        </a:p>
      </dgm:t>
    </dgm:pt>
    <dgm:pt modelId="{FA4DCCBA-F3DA-4892-BC4B-CD733BE26ADC}" type="parTrans" cxnId="{C3A438FE-DC28-4F00-A31F-E435838D6C4A}">
      <dgm:prSet/>
      <dgm:spPr/>
      <dgm:t>
        <a:bodyPr/>
        <a:lstStyle/>
        <a:p>
          <a:endParaRPr lang="en-US"/>
        </a:p>
      </dgm:t>
    </dgm:pt>
    <dgm:pt modelId="{F3403942-3548-4297-B841-DB4F7A5E7125}" type="sibTrans" cxnId="{C3A438FE-DC28-4F00-A31F-E435838D6C4A}">
      <dgm:prSet/>
      <dgm:spPr>
        <a:solidFill>
          <a:schemeClr val="accent5"/>
        </a:solidFill>
      </dgm:spPr>
      <dgm:t>
        <a:bodyPr/>
        <a:lstStyle/>
        <a:p>
          <a:endParaRPr lang="en-US"/>
        </a:p>
      </dgm:t>
    </dgm:pt>
    <dgm:pt modelId="{4F69FFA9-DC56-440A-B31D-E9906F74D3AD}">
      <dgm:prSet phldrT="[Text]"/>
      <dgm:spPr>
        <a:solidFill>
          <a:schemeClr val="accent3"/>
        </a:solidFill>
      </dgm:spPr>
      <dgm:t>
        <a:bodyPr/>
        <a:lstStyle/>
        <a:p>
          <a:r>
            <a:rPr lang="en-US" dirty="0" smtClean="0"/>
            <a:t>Financial</a:t>
          </a:r>
          <a:endParaRPr lang="en-US" dirty="0"/>
        </a:p>
      </dgm:t>
    </dgm:pt>
    <dgm:pt modelId="{FED3485A-D77E-4488-AEC6-0641D152CBD1}" type="parTrans" cxnId="{B698047E-3D0F-4466-84EC-3A39F63BB28F}">
      <dgm:prSet/>
      <dgm:spPr/>
      <dgm:t>
        <a:bodyPr/>
        <a:lstStyle/>
        <a:p>
          <a:endParaRPr lang="en-US"/>
        </a:p>
      </dgm:t>
    </dgm:pt>
    <dgm:pt modelId="{CCF97D5C-940C-4F5F-AC6C-41905E0BCAC6}" type="sibTrans" cxnId="{B698047E-3D0F-4466-84EC-3A39F63BB28F}">
      <dgm:prSet/>
      <dgm:spPr>
        <a:solidFill>
          <a:schemeClr val="accent5"/>
        </a:solidFill>
      </dgm:spPr>
      <dgm:t>
        <a:bodyPr/>
        <a:lstStyle/>
        <a:p>
          <a:endParaRPr lang="en-US"/>
        </a:p>
      </dgm:t>
    </dgm:pt>
    <dgm:pt modelId="{D15601C8-4308-46A7-8BD0-8D9BAC90FCA1}" type="pres">
      <dgm:prSet presAssocID="{971B7FD9-DC76-4532-9E5C-887D639D2C6A}" presName="Name0" presStyleCnt="0">
        <dgm:presLayoutVars>
          <dgm:chMax val="1"/>
          <dgm:dir/>
          <dgm:animLvl val="ctr"/>
          <dgm:resizeHandles val="exact"/>
        </dgm:presLayoutVars>
      </dgm:prSet>
      <dgm:spPr/>
      <dgm:t>
        <a:bodyPr/>
        <a:lstStyle/>
        <a:p>
          <a:endParaRPr lang="en-US"/>
        </a:p>
      </dgm:t>
    </dgm:pt>
    <dgm:pt modelId="{61DE1E14-4339-47DE-ABE2-C16BDF5F8FE3}" type="pres">
      <dgm:prSet presAssocID="{D14DD7DF-BE19-4B8A-974E-03DD1E35AFC2}" presName="centerShape" presStyleLbl="node0" presStyleIdx="0" presStyleCnt="1" custLinFactNeighborX="773" custLinFactNeighborY="645"/>
      <dgm:spPr/>
      <dgm:t>
        <a:bodyPr/>
        <a:lstStyle/>
        <a:p>
          <a:endParaRPr lang="en-US"/>
        </a:p>
      </dgm:t>
    </dgm:pt>
    <dgm:pt modelId="{41B8C8D0-F483-47E3-B20F-660BBF32039A}" type="pres">
      <dgm:prSet presAssocID="{18F5C193-F46B-447D-B698-8F23B59E5890}" presName="node" presStyleLbl="node1" presStyleIdx="0" presStyleCnt="4">
        <dgm:presLayoutVars>
          <dgm:bulletEnabled val="1"/>
        </dgm:presLayoutVars>
      </dgm:prSet>
      <dgm:spPr/>
      <dgm:t>
        <a:bodyPr/>
        <a:lstStyle/>
        <a:p>
          <a:endParaRPr lang="en-US"/>
        </a:p>
      </dgm:t>
    </dgm:pt>
    <dgm:pt modelId="{B89BDEB1-E65D-4BD0-96CA-2B739B91255F}" type="pres">
      <dgm:prSet presAssocID="{18F5C193-F46B-447D-B698-8F23B59E5890}" presName="dummy" presStyleCnt="0"/>
      <dgm:spPr/>
    </dgm:pt>
    <dgm:pt modelId="{228265FB-C632-4BD8-92DC-0C8257C67455}" type="pres">
      <dgm:prSet presAssocID="{A43D6502-BB96-4EF4-981B-0D0CF486ADFB}" presName="sibTrans" presStyleLbl="sibTrans2D1" presStyleIdx="0" presStyleCnt="4"/>
      <dgm:spPr/>
      <dgm:t>
        <a:bodyPr/>
        <a:lstStyle/>
        <a:p>
          <a:endParaRPr lang="en-US"/>
        </a:p>
      </dgm:t>
    </dgm:pt>
    <dgm:pt modelId="{ACB58FA5-E374-44A3-B43D-0B37D4FC51A3}" type="pres">
      <dgm:prSet presAssocID="{9034705D-0842-4B63-9DCA-4C83C2218577}" presName="node" presStyleLbl="node1" presStyleIdx="1" presStyleCnt="4">
        <dgm:presLayoutVars>
          <dgm:bulletEnabled val="1"/>
        </dgm:presLayoutVars>
      </dgm:prSet>
      <dgm:spPr/>
      <dgm:t>
        <a:bodyPr/>
        <a:lstStyle/>
        <a:p>
          <a:endParaRPr lang="en-US"/>
        </a:p>
      </dgm:t>
    </dgm:pt>
    <dgm:pt modelId="{1B4C6AB4-A58E-4EC5-AD14-3E4FB7F3A3FE}" type="pres">
      <dgm:prSet presAssocID="{9034705D-0842-4B63-9DCA-4C83C2218577}" presName="dummy" presStyleCnt="0"/>
      <dgm:spPr/>
    </dgm:pt>
    <dgm:pt modelId="{167B083F-D500-4ED5-A004-CA7C6C15DD46}" type="pres">
      <dgm:prSet presAssocID="{3A234955-5C69-4FDC-8F7B-1409EC85EDD7}" presName="sibTrans" presStyleLbl="sibTrans2D1" presStyleIdx="1" presStyleCnt="4"/>
      <dgm:spPr/>
      <dgm:t>
        <a:bodyPr/>
        <a:lstStyle/>
        <a:p>
          <a:endParaRPr lang="en-US"/>
        </a:p>
      </dgm:t>
    </dgm:pt>
    <dgm:pt modelId="{FD2972DB-2A8A-456B-8317-22945C6E78AF}" type="pres">
      <dgm:prSet presAssocID="{6C63F49E-AC2C-45A6-8F13-71DC3B6310A0}" presName="node" presStyleLbl="node1" presStyleIdx="2" presStyleCnt="4" custRadScaleRad="102640" custRadScaleInc="-2876">
        <dgm:presLayoutVars>
          <dgm:bulletEnabled val="1"/>
        </dgm:presLayoutVars>
      </dgm:prSet>
      <dgm:spPr/>
      <dgm:t>
        <a:bodyPr/>
        <a:lstStyle/>
        <a:p>
          <a:endParaRPr lang="en-US"/>
        </a:p>
      </dgm:t>
    </dgm:pt>
    <dgm:pt modelId="{1225CFF8-3181-4DBA-891C-7865DFBA783D}" type="pres">
      <dgm:prSet presAssocID="{6C63F49E-AC2C-45A6-8F13-71DC3B6310A0}" presName="dummy" presStyleCnt="0"/>
      <dgm:spPr/>
    </dgm:pt>
    <dgm:pt modelId="{558EEA03-E8B5-43E5-8B17-BF9AFD104F89}" type="pres">
      <dgm:prSet presAssocID="{F3403942-3548-4297-B841-DB4F7A5E7125}" presName="sibTrans" presStyleLbl="sibTrans2D1" presStyleIdx="2" presStyleCnt="4"/>
      <dgm:spPr/>
      <dgm:t>
        <a:bodyPr/>
        <a:lstStyle/>
        <a:p>
          <a:endParaRPr lang="en-US"/>
        </a:p>
      </dgm:t>
    </dgm:pt>
    <dgm:pt modelId="{742FCB53-0E18-46AA-BBEB-E685477A2C4C}" type="pres">
      <dgm:prSet presAssocID="{4F69FFA9-DC56-440A-B31D-E9906F74D3AD}" presName="node" presStyleLbl="node1" presStyleIdx="3" presStyleCnt="4">
        <dgm:presLayoutVars>
          <dgm:bulletEnabled val="1"/>
        </dgm:presLayoutVars>
      </dgm:prSet>
      <dgm:spPr/>
      <dgm:t>
        <a:bodyPr/>
        <a:lstStyle/>
        <a:p>
          <a:endParaRPr lang="en-US"/>
        </a:p>
      </dgm:t>
    </dgm:pt>
    <dgm:pt modelId="{091D60E6-EF96-44C1-8B1E-29BDDB9095D2}" type="pres">
      <dgm:prSet presAssocID="{4F69FFA9-DC56-440A-B31D-E9906F74D3AD}" presName="dummy" presStyleCnt="0"/>
      <dgm:spPr/>
    </dgm:pt>
    <dgm:pt modelId="{0CED75D3-C54A-4F64-AAE7-E982D732C9A9}" type="pres">
      <dgm:prSet presAssocID="{CCF97D5C-940C-4F5F-AC6C-41905E0BCAC6}" presName="sibTrans" presStyleLbl="sibTrans2D1" presStyleIdx="3" presStyleCnt="4"/>
      <dgm:spPr/>
      <dgm:t>
        <a:bodyPr/>
        <a:lstStyle/>
        <a:p>
          <a:endParaRPr lang="en-US"/>
        </a:p>
      </dgm:t>
    </dgm:pt>
  </dgm:ptLst>
  <dgm:cxnLst>
    <dgm:cxn modelId="{B698047E-3D0F-4466-84EC-3A39F63BB28F}" srcId="{D14DD7DF-BE19-4B8A-974E-03DD1E35AFC2}" destId="{4F69FFA9-DC56-440A-B31D-E9906F74D3AD}" srcOrd="3" destOrd="0" parTransId="{FED3485A-D77E-4488-AEC6-0641D152CBD1}" sibTransId="{CCF97D5C-940C-4F5F-AC6C-41905E0BCAC6}"/>
    <dgm:cxn modelId="{BCC7FDE6-5C54-4D76-B734-C8C8D73D0563}" type="presOf" srcId="{9034705D-0842-4B63-9DCA-4C83C2218577}" destId="{ACB58FA5-E374-44A3-B43D-0B37D4FC51A3}" srcOrd="0" destOrd="0" presId="urn:microsoft.com/office/officeart/2005/8/layout/radial6"/>
    <dgm:cxn modelId="{809A5CAB-370F-4DE1-9C04-2E64AB9E6EB7}" srcId="{D14DD7DF-BE19-4B8A-974E-03DD1E35AFC2}" destId="{9034705D-0842-4B63-9DCA-4C83C2218577}" srcOrd="1" destOrd="0" parTransId="{0ED17A95-1375-4747-B788-CFF0F44D53E8}" sibTransId="{3A234955-5C69-4FDC-8F7B-1409EC85EDD7}"/>
    <dgm:cxn modelId="{F4E188D8-7C98-44E9-B3F9-040D1B7B4DCE}" type="presOf" srcId="{CCF97D5C-940C-4F5F-AC6C-41905E0BCAC6}" destId="{0CED75D3-C54A-4F64-AAE7-E982D732C9A9}" srcOrd="0" destOrd="0" presId="urn:microsoft.com/office/officeart/2005/8/layout/radial6"/>
    <dgm:cxn modelId="{C3A438FE-DC28-4F00-A31F-E435838D6C4A}" srcId="{D14DD7DF-BE19-4B8A-974E-03DD1E35AFC2}" destId="{6C63F49E-AC2C-45A6-8F13-71DC3B6310A0}" srcOrd="2" destOrd="0" parTransId="{FA4DCCBA-F3DA-4892-BC4B-CD733BE26ADC}" sibTransId="{F3403942-3548-4297-B841-DB4F7A5E7125}"/>
    <dgm:cxn modelId="{74EA8C48-9955-4536-8FD4-F5D6D07F7EE3}" type="presOf" srcId="{18F5C193-F46B-447D-B698-8F23B59E5890}" destId="{41B8C8D0-F483-47E3-B20F-660BBF32039A}" srcOrd="0" destOrd="0" presId="urn:microsoft.com/office/officeart/2005/8/layout/radial6"/>
    <dgm:cxn modelId="{E4D1525D-F184-4C79-B8D1-33C6B2898DDA}" type="presOf" srcId="{4F69FFA9-DC56-440A-B31D-E9906F74D3AD}" destId="{742FCB53-0E18-46AA-BBEB-E685477A2C4C}" srcOrd="0" destOrd="0" presId="urn:microsoft.com/office/officeart/2005/8/layout/radial6"/>
    <dgm:cxn modelId="{AA9E5DA2-6E10-4896-A853-A58C1C08AC1D}" type="presOf" srcId="{971B7FD9-DC76-4532-9E5C-887D639D2C6A}" destId="{D15601C8-4308-46A7-8BD0-8D9BAC90FCA1}" srcOrd="0" destOrd="0" presId="urn:microsoft.com/office/officeart/2005/8/layout/radial6"/>
    <dgm:cxn modelId="{3604FF2E-7D58-412A-BBE1-A32E1B835E19}" type="presOf" srcId="{A43D6502-BB96-4EF4-981B-0D0CF486ADFB}" destId="{228265FB-C632-4BD8-92DC-0C8257C67455}" srcOrd="0" destOrd="0" presId="urn:microsoft.com/office/officeart/2005/8/layout/radial6"/>
    <dgm:cxn modelId="{7330839A-20D7-45BF-B5EB-EE3B7E638BB1}" type="presOf" srcId="{3A234955-5C69-4FDC-8F7B-1409EC85EDD7}" destId="{167B083F-D500-4ED5-A004-CA7C6C15DD46}" srcOrd="0" destOrd="0" presId="urn:microsoft.com/office/officeart/2005/8/layout/radial6"/>
    <dgm:cxn modelId="{2A785C96-D5EA-40EC-AFEC-3EA2A74DD1B8}" srcId="{971B7FD9-DC76-4532-9E5C-887D639D2C6A}" destId="{D14DD7DF-BE19-4B8A-974E-03DD1E35AFC2}" srcOrd="0" destOrd="0" parTransId="{00CD9B1C-F326-4CA0-9969-18437CE18422}" sibTransId="{4DC78489-92E0-4EB1-81D6-5163BA17378E}"/>
    <dgm:cxn modelId="{ADC0D780-8EB0-4007-AA64-52A5F55B9E0E}" type="presOf" srcId="{D14DD7DF-BE19-4B8A-974E-03DD1E35AFC2}" destId="{61DE1E14-4339-47DE-ABE2-C16BDF5F8FE3}" srcOrd="0" destOrd="0" presId="urn:microsoft.com/office/officeart/2005/8/layout/radial6"/>
    <dgm:cxn modelId="{9BB9BA82-8E5F-4228-85C3-FC391573E44A}" srcId="{D14DD7DF-BE19-4B8A-974E-03DD1E35AFC2}" destId="{18F5C193-F46B-447D-B698-8F23B59E5890}" srcOrd="0" destOrd="0" parTransId="{51DD4196-BCA3-4C3A-B188-0EAB69436A6A}" sibTransId="{A43D6502-BB96-4EF4-981B-0D0CF486ADFB}"/>
    <dgm:cxn modelId="{5CA884E9-DE93-4446-A1E6-AEA1526EDF6F}" type="presOf" srcId="{F3403942-3548-4297-B841-DB4F7A5E7125}" destId="{558EEA03-E8B5-43E5-8B17-BF9AFD104F89}" srcOrd="0" destOrd="0" presId="urn:microsoft.com/office/officeart/2005/8/layout/radial6"/>
    <dgm:cxn modelId="{98110DB1-1A7C-4BD8-8365-C93D1308422F}" type="presOf" srcId="{6C63F49E-AC2C-45A6-8F13-71DC3B6310A0}" destId="{FD2972DB-2A8A-456B-8317-22945C6E78AF}" srcOrd="0" destOrd="0" presId="urn:microsoft.com/office/officeart/2005/8/layout/radial6"/>
    <dgm:cxn modelId="{D0368581-F94C-4073-83B6-509AFCDAA0E2}" type="presParOf" srcId="{D15601C8-4308-46A7-8BD0-8D9BAC90FCA1}" destId="{61DE1E14-4339-47DE-ABE2-C16BDF5F8FE3}" srcOrd="0" destOrd="0" presId="urn:microsoft.com/office/officeart/2005/8/layout/radial6"/>
    <dgm:cxn modelId="{C7DB5587-9198-408C-AC1A-1994146A8D59}" type="presParOf" srcId="{D15601C8-4308-46A7-8BD0-8D9BAC90FCA1}" destId="{41B8C8D0-F483-47E3-B20F-660BBF32039A}" srcOrd="1" destOrd="0" presId="urn:microsoft.com/office/officeart/2005/8/layout/radial6"/>
    <dgm:cxn modelId="{F006E26B-48DD-4F31-B5D4-A10F2AFB5177}" type="presParOf" srcId="{D15601C8-4308-46A7-8BD0-8D9BAC90FCA1}" destId="{B89BDEB1-E65D-4BD0-96CA-2B739B91255F}" srcOrd="2" destOrd="0" presId="urn:microsoft.com/office/officeart/2005/8/layout/radial6"/>
    <dgm:cxn modelId="{CE2BC040-5248-41D6-ADA4-F5C0263A85CC}" type="presParOf" srcId="{D15601C8-4308-46A7-8BD0-8D9BAC90FCA1}" destId="{228265FB-C632-4BD8-92DC-0C8257C67455}" srcOrd="3" destOrd="0" presId="urn:microsoft.com/office/officeart/2005/8/layout/radial6"/>
    <dgm:cxn modelId="{808A0634-7C82-43DE-A247-E7CFFD3A76E5}" type="presParOf" srcId="{D15601C8-4308-46A7-8BD0-8D9BAC90FCA1}" destId="{ACB58FA5-E374-44A3-B43D-0B37D4FC51A3}" srcOrd="4" destOrd="0" presId="urn:microsoft.com/office/officeart/2005/8/layout/radial6"/>
    <dgm:cxn modelId="{CE370DA5-0E42-4055-ADB8-0B50D2E46E5D}" type="presParOf" srcId="{D15601C8-4308-46A7-8BD0-8D9BAC90FCA1}" destId="{1B4C6AB4-A58E-4EC5-AD14-3E4FB7F3A3FE}" srcOrd="5" destOrd="0" presId="urn:microsoft.com/office/officeart/2005/8/layout/radial6"/>
    <dgm:cxn modelId="{C80F990E-2003-4763-972D-91BCE6A11D46}" type="presParOf" srcId="{D15601C8-4308-46A7-8BD0-8D9BAC90FCA1}" destId="{167B083F-D500-4ED5-A004-CA7C6C15DD46}" srcOrd="6" destOrd="0" presId="urn:microsoft.com/office/officeart/2005/8/layout/radial6"/>
    <dgm:cxn modelId="{82D109B4-EEBB-4C5D-B7B7-9BBBB271D716}" type="presParOf" srcId="{D15601C8-4308-46A7-8BD0-8D9BAC90FCA1}" destId="{FD2972DB-2A8A-456B-8317-22945C6E78AF}" srcOrd="7" destOrd="0" presId="urn:microsoft.com/office/officeart/2005/8/layout/radial6"/>
    <dgm:cxn modelId="{12BE31C4-BC71-4D8D-B69E-0F3AE68FE348}" type="presParOf" srcId="{D15601C8-4308-46A7-8BD0-8D9BAC90FCA1}" destId="{1225CFF8-3181-4DBA-891C-7865DFBA783D}" srcOrd="8" destOrd="0" presId="urn:microsoft.com/office/officeart/2005/8/layout/radial6"/>
    <dgm:cxn modelId="{2F081FA0-AC51-43AD-A378-D6474792C0E4}" type="presParOf" srcId="{D15601C8-4308-46A7-8BD0-8D9BAC90FCA1}" destId="{558EEA03-E8B5-43E5-8B17-BF9AFD104F89}" srcOrd="9" destOrd="0" presId="urn:microsoft.com/office/officeart/2005/8/layout/radial6"/>
    <dgm:cxn modelId="{31AED940-698F-48E3-9CBE-63EDFA507AB5}" type="presParOf" srcId="{D15601C8-4308-46A7-8BD0-8D9BAC90FCA1}" destId="{742FCB53-0E18-46AA-BBEB-E685477A2C4C}" srcOrd="10" destOrd="0" presId="urn:microsoft.com/office/officeart/2005/8/layout/radial6"/>
    <dgm:cxn modelId="{03B402B7-0DF4-485C-87FA-C9434C7650B6}" type="presParOf" srcId="{D15601C8-4308-46A7-8BD0-8D9BAC90FCA1}" destId="{091D60E6-EF96-44C1-8B1E-29BDDB9095D2}" srcOrd="11" destOrd="0" presId="urn:microsoft.com/office/officeart/2005/8/layout/radial6"/>
    <dgm:cxn modelId="{D0C8D93A-BF89-4B21-98D2-3DD827FAA0F1}" type="presParOf" srcId="{D15601C8-4308-46A7-8BD0-8D9BAC90FCA1}" destId="{0CED75D3-C54A-4F64-AAE7-E982D732C9A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80873-68F2-4A39-A24B-A7D666BC4F5D}"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812F41D0-1F2B-41EC-8812-E4B31A111D17}">
      <dgm:prSet phldrT="[Text]" custT="1"/>
      <dgm:spPr>
        <a:ln>
          <a:noFill/>
        </a:ln>
      </dgm:spPr>
      <dgm:t>
        <a:bodyPr/>
        <a:lstStyle/>
        <a:p>
          <a:r>
            <a:rPr lang="en-US" sz="1400" b="1" dirty="0" smtClean="0">
              <a:latin typeface="Calibri"/>
            </a:rPr>
            <a:t>CUSTOMER</a:t>
          </a:r>
          <a:endParaRPr lang="en-US" sz="1400" b="1" dirty="0">
            <a:latin typeface="Calibri"/>
          </a:endParaRPr>
        </a:p>
      </dgm:t>
    </dgm:pt>
    <dgm:pt modelId="{93459CD5-D8B7-4A23-B42A-6A7B964485DD}" type="parTrans" cxnId="{EF7DD659-0717-438E-985F-3BA7C954CF34}">
      <dgm:prSet/>
      <dgm:spPr/>
      <dgm:t>
        <a:bodyPr/>
        <a:lstStyle/>
        <a:p>
          <a:endParaRPr lang="en-US" sz="900">
            <a:latin typeface="Raleway" panose="020B0503030101060003" pitchFamily="34" charset="0"/>
          </a:endParaRPr>
        </a:p>
      </dgm:t>
    </dgm:pt>
    <dgm:pt modelId="{28471656-CAE5-44C8-ACEF-DEE78CB5263B}" type="sibTrans" cxnId="{EF7DD659-0717-438E-985F-3BA7C954CF34}">
      <dgm:prSet custT="1"/>
      <dgm:spPr/>
      <dgm:t>
        <a:bodyPr/>
        <a:lstStyle/>
        <a:p>
          <a:endParaRPr lang="en-US" sz="900">
            <a:latin typeface="Raleway" panose="020B0503030101060003" pitchFamily="34" charset="0"/>
          </a:endParaRPr>
        </a:p>
      </dgm:t>
    </dgm:pt>
    <dgm:pt modelId="{F62796FC-2310-4FED-9688-E1F31DB6203E}">
      <dgm:prSet phldrT="[Text]" custT="1"/>
      <dgm:spPr/>
      <dgm:t>
        <a:bodyPr/>
        <a:lstStyle/>
        <a:p>
          <a:r>
            <a:rPr lang="en-US" sz="1000" dirty="0" smtClean="0">
              <a:solidFill>
                <a:schemeClr val="tx1"/>
              </a:solidFill>
              <a:latin typeface="Calibri" panose="020F0502020204030204" pitchFamily="34" charset="0"/>
            </a:rPr>
            <a:t> Who are our customers? </a:t>
          </a:r>
          <a:endParaRPr lang="en-US" sz="1000" dirty="0">
            <a:solidFill>
              <a:schemeClr val="tx1"/>
            </a:solidFill>
            <a:latin typeface="Calibri" panose="020F0502020204030204" pitchFamily="34" charset="0"/>
          </a:endParaRPr>
        </a:p>
      </dgm:t>
    </dgm:pt>
    <dgm:pt modelId="{5A1AA225-2215-47E2-A26F-57FCD67290FA}" type="parTrans" cxnId="{D112B795-04C9-4372-8A81-09CB5839F61B}">
      <dgm:prSet/>
      <dgm:spPr/>
      <dgm:t>
        <a:bodyPr/>
        <a:lstStyle/>
        <a:p>
          <a:endParaRPr lang="en-US" sz="900">
            <a:latin typeface="Raleway" panose="020B0503030101060003" pitchFamily="34" charset="0"/>
          </a:endParaRPr>
        </a:p>
      </dgm:t>
    </dgm:pt>
    <dgm:pt modelId="{CDFD88BF-DA8D-4443-8719-8ECBDCCC8F51}" type="sibTrans" cxnId="{D112B795-04C9-4372-8A81-09CB5839F61B}">
      <dgm:prSet/>
      <dgm:spPr/>
      <dgm:t>
        <a:bodyPr/>
        <a:lstStyle/>
        <a:p>
          <a:endParaRPr lang="en-US" sz="900">
            <a:latin typeface="Raleway" panose="020B0503030101060003" pitchFamily="34" charset="0"/>
          </a:endParaRPr>
        </a:p>
      </dgm:t>
    </dgm:pt>
    <dgm:pt modelId="{C3A66748-DA39-4C81-915F-F3CB354F4EFF}">
      <dgm:prSet phldrT="[Text]" custT="1"/>
      <dgm:spPr>
        <a:ln>
          <a:noFill/>
        </a:ln>
      </dgm:spPr>
      <dgm:t>
        <a:bodyPr/>
        <a:lstStyle/>
        <a:p>
          <a:r>
            <a:rPr lang="en-US" sz="1400" b="1" dirty="0" smtClean="0">
              <a:latin typeface="Calibri"/>
            </a:rPr>
            <a:t>INTERNAL PROCESSES</a:t>
          </a:r>
          <a:endParaRPr lang="en-US" sz="1400" b="1" dirty="0">
            <a:latin typeface="Calibri"/>
          </a:endParaRPr>
        </a:p>
      </dgm:t>
    </dgm:pt>
    <dgm:pt modelId="{51A19338-8F36-41F0-856C-3075008FCA3D}" type="parTrans" cxnId="{D53C82F0-7424-4674-AF95-3EB28A55C77E}">
      <dgm:prSet/>
      <dgm:spPr/>
      <dgm:t>
        <a:bodyPr/>
        <a:lstStyle/>
        <a:p>
          <a:endParaRPr lang="en-US" sz="900">
            <a:latin typeface="Raleway" panose="020B0503030101060003" pitchFamily="34" charset="0"/>
          </a:endParaRPr>
        </a:p>
      </dgm:t>
    </dgm:pt>
    <dgm:pt modelId="{409D53DB-34C2-4C65-88B2-F22B4BFF72E6}" type="sibTrans" cxnId="{D53C82F0-7424-4674-AF95-3EB28A55C77E}">
      <dgm:prSet custT="1"/>
      <dgm:spPr/>
      <dgm:t>
        <a:bodyPr/>
        <a:lstStyle/>
        <a:p>
          <a:endParaRPr lang="en-US" sz="900">
            <a:latin typeface="Raleway" panose="020B0503030101060003" pitchFamily="34" charset="0"/>
          </a:endParaRPr>
        </a:p>
      </dgm:t>
    </dgm:pt>
    <dgm:pt modelId="{B9B11FE1-3811-43F2-8C60-56866FF86B85}">
      <dgm:prSet phldrT="[Text]" custT="1"/>
      <dgm:spPr/>
      <dgm:t>
        <a:bodyPr/>
        <a:lstStyle/>
        <a:p>
          <a:r>
            <a:rPr lang="en-US" sz="1000" dirty="0" smtClean="0">
              <a:solidFill>
                <a:schemeClr val="tx1"/>
              </a:solidFill>
              <a:latin typeface="Calibri" panose="020F0502020204030204" pitchFamily="34" charset="0"/>
              <a:ea typeface="Roboto Light" panose="02000000000000000000" pitchFamily="2" charset="0"/>
            </a:rPr>
            <a:t> What business processes do we need to excel at to satisfy our customers and improve outcomes?</a:t>
          </a:r>
          <a:endParaRPr lang="en-US" sz="1000" dirty="0">
            <a:solidFill>
              <a:schemeClr val="tx1"/>
            </a:solidFill>
            <a:latin typeface="Calibri" panose="020F0502020204030204" pitchFamily="34" charset="0"/>
          </a:endParaRPr>
        </a:p>
      </dgm:t>
    </dgm:pt>
    <dgm:pt modelId="{FD37924B-4511-47F0-8742-E16556075DCA}" type="parTrans" cxnId="{05E2C111-6FBE-4D6E-93BA-58480058C7BF}">
      <dgm:prSet/>
      <dgm:spPr/>
      <dgm:t>
        <a:bodyPr/>
        <a:lstStyle/>
        <a:p>
          <a:endParaRPr lang="en-US" sz="900">
            <a:latin typeface="Raleway" panose="020B0503030101060003" pitchFamily="34" charset="0"/>
          </a:endParaRPr>
        </a:p>
      </dgm:t>
    </dgm:pt>
    <dgm:pt modelId="{858FF15C-06C9-4FAA-AD27-D75C6541B696}" type="sibTrans" cxnId="{05E2C111-6FBE-4D6E-93BA-58480058C7BF}">
      <dgm:prSet/>
      <dgm:spPr/>
      <dgm:t>
        <a:bodyPr/>
        <a:lstStyle/>
        <a:p>
          <a:endParaRPr lang="en-US" sz="900">
            <a:latin typeface="Raleway" panose="020B0503030101060003" pitchFamily="34" charset="0"/>
          </a:endParaRPr>
        </a:p>
      </dgm:t>
    </dgm:pt>
    <dgm:pt modelId="{5D1F307A-4FC4-4DCC-AFB5-6B7AAE741726}">
      <dgm:prSet phldrT="[Text]" custT="1"/>
      <dgm:spPr>
        <a:ln>
          <a:noFill/>
        </a:ln>
      </dgm:spPr>
      <dgm:t>
        <a:bodyPr/>
        <a:lstStyle/>
        <a:p>
          <a:r>
            <a:rPr lang="en-US" sz="1400" b="1" dirty="0" smtClean="0">
              <a:latin typeface="Calibri"/>
            </a:rPr>
            <a:t>FINANCIAL</a:t>
          </a:r>
          <a:endParaRPr lang="en-US" sz="1400" b="1" dirty="0">
            <a:latin typeface="Calibri"/>
          </a:endParaRPr>
        </a:p>
      </dgm:t>
    </dgm:pt>
    <dgm:pt modelId="{53062DE9-2511-493E-8F1E-97B239729FBD}" type="parTrans" cxnId="{AE5D5F33-63F2-4020-AAFB-5ECB62954E73}">
      <dgm:prSet/>
      <dgm:spPr/>
      <dgm:t>
        <a:bodyPr/>
        <a:lstStyle/>
        <a:p>
          <a:endParaRPr lang="en-US" sz="900">
            <a:latin typeface="Raleway" panose="020B0503030101060003" pitchFamily="34" charset="0"/>
          </a:endParaRPr>
        </a:p>
      </dgm:t>
    </dgm:pt>
    <dgm:pt modelId="{706FA712-BEEE-4EFB-B0FB-97A8B8981CE3}" type="sibTrans" cxnId="{AE5D5F33-63F2-4020-AAFB-5ECB62954E73}">
      <dgm:prSet custT="1"/>
      <dgm:spPr/>
      <dgm:t>
        <a:bodyPr/>
        <a:lstStyle/>
        <a:p>
          <a:endParaRPr lang="en-US" sz="900">
            <a:latin typeface="Raleway" panose="020B0503030101060003" pitchFamily="34" charset="0"/>
          </a:endParaRPr>
        </a:p>
      </dgm:t>
    </dgm:pt>
    <dgm:pt modelId="{1FC1CAC5-D721-4F03-9FF4-0220E2AC1B6B}">
      <dgm:prSet phldrT="[Text]" custT="1"/>
      <dgm:spPr/>
      <dgm:t>
        <a:bodyPr/>
        <a:lstStyle/>
        <a:p>
          <a:r>
            <a:rPr lang="en-US" sz="1000" dirty="0" smtClean="0">
              <a:solidFill>
                <a:schemeClr val="tx1"/>
              </a:solidFill>
              <a:latin typeface="Calibri" panose="020F0502020204030204" pitchFamily="34" charset="0"/>
              <a:ea typeface="Roboto Light" panose="02000000000000000000" pitchFamily="2" charset="0"/>
            </a:rPr>
            <a:t> How do we manage and assign resources to support outcomes for Manitobans?</a:t>
          </a:r>
          <a:endParaRPr lang="en-US" sz="1000" dirty="0">
            <a:solidFill>
              <a:schemeClr val="tx1"/>
            </a:solidFill>
            <a:latin typeface="Calibri" panose="020F0502020204030204" pitchFamily="34" charset="0"/>
          </a:endParaRPr>
        </a:p>
      </dgm:t>
    </dgm:pt>
    <dgm:pt modelId="{8EB79BAC-2DD3-40BC-9206-E69EB4857876}" type="parTrans" cxnId="{9B14F3DF-1D8F-4688-9D3B-34615F8856EA}">
      <dgm:prSet/>
      <dgm:spPr/>
      <dgm:t>
        <a:bodyPr/>
        <a:lstStyle/>
        <a:p>
          <a:endParaRPr lang="en-US" sz="900">
            <a:latin typeface="Raleway" panose="020B0503030101060003" pitchFamily="34" charset="0"/>
          </a:endParaRPr>
        </a:p>
      </dgm:t>
    </dgm:pt>
    <dgm:pt modelId="{71F1F19B-0BC9-40E4-833B-E9A41B6F5CC3}" type="sibTrans" cxnId="{9B14F3DF-1D8F-4688-9D3B-34615F8856EA}">
      <dgm:prSet/>
      <dgm:spPr/>
      <dgm:t>
        <a:bodyPr/>
        <a:lstStyle/>
        <a:p>
          <a:endParaRPr lang="en-US" sz="900">
            <a:latin typeface="Raleway" panose="020B0503030101060003" pitchFamily="34" charset="0"/>
          </a:endParaRPr>
        </a:p>
      </dgm:t>
    </dgm:pt>
    <dgm:pt modelId="{8665021A-FE53-41D6-B23C-A1B2091DEAEB}">
      <dgm:prSet phldrT="[Text]" custT="1"/>
      <dgm:spPr>
        <a:ln>
          <a:noFill/>
        </a:ln>
      </dgm:spPr>
      <dgm:t>
        <a:bodyPr/>
        <a:lstStyle/>
        <a:p>
          <a:r>
            <a:rPr lang="en-US" sz="1400" b="1" dirty="0" smtClean="0">
              <a:latin typeface="Calibri"/>
            </a:rPr>
            <a:t>EMPLOYEE LEARNING &amp; GROWTH</a:t>
          </a:r>
          <a:endParaRPr lang="en-US" sz="1400" b="1" dirty="0">
            <a:latin typeface="Calibri"/>
          </a:endParaRPr>
        </a:p>
      </dgm:t>
    </dgm:pt>
    <dgm:pt modelId="{8D58AA48-D92C-4C06-AB33-AAEEC5823770}" type="parTrans" cxnId="{D2785123-057F-4B30-897D-80224AEBFBDD}">
      <dgm:prSet/>
      <dgm:spPr/>
      <dgm:t>
        <a:bodyPr/>
        <a:lstStyle/>
        <a:p>
          <a:endParaRPr lang="en-US" sz="1100"/>
        </a:p>
      </dgm:t>
    </dgm:pt>
    <dgm:pt modelId="{FC5ACB67-AD1D-479F-89DE-B30E8F0F4203}" type="sibTrans" cxnId="{D2785123-057F-4B30-897D-80224AEBFBDD}">
      <dgm:prSet/>
      <dgm:spPr/>
      <dgm:t>
        <a:bodyPr/>
        <a:lstStyle/>
        <a:p>
          <a:endParaRPr lang="en-US" sz="1100"/>
        </a:p>
      </dgm:t>
    </dgm:pt>
    <dgm:pt modelId="{F2FE71EF-F194-432B-B628-F0D11560B19A}">
      <dgm:prSet phldrT="[Text]" custT="1"/>
      <dgm:spPr/>
      <dgm:t>
        <a:bodyPr/>
        <a:lstStyle/>
        <a:p>
          <a:r>
            <a:rPr lang="en-US" sz="1000" dirty="0" smtClean="0">
              <a:solidFill>
                <a:schemeClr val="tx1"/>
              </a:solidFill>
              <a:latin typeface="Calibri" panose="020F0502020204030204" pitchFamily="34" charset="0"/>
            </a:rPr>
            <a:t> How do we empower employees to become outcome-focused, and understand how they contribute to our purpose?</a:t>
          </a:r>
          <a:endParaRPr lang="en-US" sz="1000" dirty="0">
            <a:solidFill>
              <a:schemeClr val="tx1"/>
            </a:solidFill>
            <a:latin typeface="Calibri" panose="020F0502020204030204" pitchFamily="34" charset="0"/>
          </a:endParaRPr>
        </a:p>
      </dgm:t>
    </dgm:pt>
    <dgm:pt modelId="{2C3673A2-C94D-4F97-AAD2-93E9313E3305}" type="parTrans" cxnId="{0F0F234B-4EDE-4401-B026-79A51B7669AE}">
      <dgm:prSet/>
      <dgm:spPr/>
      <dgm:t>
        <a:bodyPr/>
        <a:lstStyle/>
        <a:p>
          <a:endParaRPr lang="en-US" sz="1100"/>
        </a:p>
      </dgm:t>
    </dgm:pt>
    <dgm:pt modelId="{BCF23AF2-B5C0-45C9-B4FE-E0DDA2078518}" type="sibTrans" cxnId="{0F0F234B-4EDE-4401-B026-79A51B7669AE}">
      <dgm:prSet/>
      <dgm:spPr/>
      <dgm:t>
        <a:bodyPr/>
        <a:lstStyle/>
        <a:p>
          <a:endParaRPr lang="en-US" sz="1100"/>
        </a:p>
      </dgm:t>
    </dgm:pt>
    <dgm:pt modelId="{BC79F90B-2AE7-49B7-9A0E-F73551A2AF51}">
      <dgm:prSet phldrT="[Text]" custT="1"/>
      <dgm:spPr/>
      <dgm:t>
        <a:bodyPr/>
        <a:lstStyle/>
        <a:p>
          <a:r>
            <a:rPr lang="en-US" sz="1000" dirty="0" smtClean="0">
              <a:solidFill>
                <a:schemeClr val="tx1"/>
              </a:solidFill>
              <a:latin typeface="Calibri" panose="020F0502020204030204" pitchFamily="34" charset="0"/>
            </a:rPr>
            <a:t>How do we create impact for our customers?  </a:t>
          </a:r>
          <a:endParaRPr lang="en-US" sz="1000" dirty="0">
            <a:solidFill>
              <a:schemeClr val="tx1"/>
            </a:solidFill>
            <a:latin typeface="Calibri" panose="020F0502020204030204" pitchFamily="34" charset="0"/>
          </a:endParaRPr>
        </a:p>
      </dgm:t>
    </dgm:pt>
    <dgm:pt modelId="{B55C7814-5321-4A9F-9996-33326808F2D8}" type="parTrans" cxnId="{16FFF42A-30EF-4A44-BF6F-40C7366FA419}">
      <dgm:prSet/>
      <dgm:spPr/>
      <dgm:t>
        <a:bodyPr/>
        <a:lstStyle/>
        <a:p>
          <a:endParaRPr lang="en-US"/>
        </a:p>
      </dgm:t>
    </dgm:pt>
    <dgm:pt modelId="{887BF0DE-A90D-4FBF-846B-C779101D0C1A}" type="sibTrans" cxnId="{16FFF42A-30EF-4A44-BF6F-40C7366FA419}">
      <dgm:prSet/>
      <dgm:spPr/>
      <dgm:t>
        <a:bodyPr/>
        <a:lstStyle/>
        <a:p>
          <a:endParaRPr lang="en-US"/>
        </a:p>
      </dgm:t>
    </dgm:pt>
    <dgm:pt modelId="{E06228B2-C6C3-4DAE-A6B1-31AA9F2A8697}" type="pres">
      <dgm:prSet presAssocID="{FB680873-68F2-4A39-A24B-A7D666BC4F5D}" presName="Name0" presStyleCnt="0">
        <dgm:presLayoutVars>
          <dgm:dir/>
          <dgm:animLvl val="lvl"/>
          <dgm:resizeHandles val="exact"/>
        </dgm:presLayoutVars>
      </dgm:prSet>
      <dgm:spPr/>
      <dgm:t>
        <a:bodyPr/>
        <a:lstStyle/>
        <a:p>
          <a:endParaRPr lang="en-US"/>
        </a:p>
      </dgm:t>
    </dgm:pt>
    <dgm:pt modelId="{BC291ED0-4C0C-40F2-B921-BA3D40F6B1FB}" type="pres">
      <dgm:prSet presAssocID="{FB680873-68F2-4A39-A24B-A7D666BC4F5D}" presName="tSp" presStyleCnt="0"/>
      <dgm:spPr/>
    </dgm:pt>
    <dgm:pt modelId="{764602CF-F6F2-40FB-86CE-38C8E703C07C}" type="pres">
      <dgm:prSet presAssocID="{FB680873-68F2-4A39-A24B-A7D666BC4F5D}" presName="bSp" presStyleCnt="0"/>
      <dgm:spPr/>
    </dgm:pt>
    <dgm:pt modelId="{62FE4B08-3219-4876-9816-2E7D59051F7A}" type="pres">
      <dgm:prSet presAssocID="{FB680873-68F2-4A39-A24B-A7D666BC4F5D}" presName="process" presStyleCnt="0"/>
      <dgm:spPr/>
    </dgm:pt>
    <dgm:pt modelId="{C4E21512-9299-4A5D-922F-D49FD6C846C7}" type="pres">
      <dgm:prSet presAssocID="{812F41D0-1F2B-41EC-8812-E4B31A111D17}" presName="composite1" presStyleCnt="0"/>
      <dgm:spPr/>
    </dgm:pt>
    <dgm:pt modelId="{FFE2426E-1B3C-4DF1-9C2C-034B7F349056}" type="pres">
      <dgm:prSet presAssocID="{812F41D0-1F2B-41EC-8812-E4B31A111D17}" presName="dummyNode1" presStyleLbl="node1" presStyleIdx="0" presStyleCnt="4"/>
      <dgm:spPr/>
    </dgm:pt>
    <dgm:pt modelId="{CF82FD04-4D9E-4AB9-A6B4-A08D85729E77}" type="pres">
      <dgm:prSet presAssocID="{812F41D0-1F2B-41EC-8812-E4B31A111D17}" presName="childNode1" presStyleLbl="bgAcc1" presStyleIdx="0" presStyleCnt="4">
        <dgm:presLayoutVars>
          <dgm:bulletEnabled val="1"/>
        </dgm:presLayoutVars>
      </dgm:prSet>
      <dgm:spPr/>
      <dgm:t>
        <a:bodyPr/>
        <a:lstStyle/>
        <a:p>
          <a:endParaRPr lang="en-US"/>
        </a:p>
      </dgm:t>
    </dgm:pt>
    <dgm:pt modelId="{37AFD9EF-B40D-4F66-A55F-822505B67E5C}" type="pres">
      <dgm:prSet presAssocID="{812F41D0-1F2B-41EC-8812-E4B31A111D17}" presName="childNode1tx" presStyleLbl="bgAcc1" presStyleIdx="0" presStyleCnt="4">
        <dgm:presLayoutVars>
          <dgm:bulletEnabled val="1"/>
        </dgm:presLayoutVars>
      </dgm:prSet>
      <dgm:spPr/>
      <dgm:t>
        <a:bodyPr/>
        <a:lstStyle/>
        <a:p>
          <a:endParaRPr lang="en-US"/>
        </a:p>
      </dgm:t>
    </dgm:pt>
    <dgm:pt modelId="{3E78284B-5F07-4D75-A189-432922D7D5FD}" type="pres">
      <dgm:prSet presAssocID="{812F41D0-1F2B-41EC-8812-E4B31A111D17}" presName="parentNode1" presStyleLbl="node1" presStyleIdx="0" presStyleCnt="4">
        <dgm:presLayoutVars>
          <dgm:chMax val="1"/>
          <dgm:bulletEnabled val="1"/>
        </dgm:presLayoutVars>
      </dgm:prSet>
      <dgm:spPr/>
      <dgm:t>
        <a:bodyPr/>
        <a:lstStyle/>
        <a:p>
          <a:endParaRPr lang="en-US"/>
        </a:p>
      </dgm:t>
    </dgm:pt>
    <dgm:pt modelId="{6DDEB502-0A1A-4A99-85EB-4EF0C6422ADE}" type="pres">
      <dgm:prSet presAssocID="{812F41D0-1F2B-41EC-8812-E4B31A111D17}" presName="connSite1" presStyleCnt="0"/>
      <dgm:spPr/>
    </dgm:pt>
    <dgm:pt modelId="{FBEB6288-57D6-4677-95CE-570A1FDCB448}" type="pres">
      <dgm:prSet presAssocID="{28471656-CAE5-44C8-ACEF-DEE78CB5263B}" presName="Name9" presStyleLbl="sibTrans2D1" presStyleIdx="0" presStyleCnt="3" custLinFactNeighborY="-1326"/>
      <dgm:spPr/>
      <dgm:t>
        <a:bodyPr/>
        <a:lstStyle/>
        <a:p>
          <a:endParaRPr lang="en-US"/>
        </a:p>
      </dgm:t>
    </dgm:pt>
    <dgm:pt modelId="{DF2F1901-F8B6-4663-8CBA-C7AC03AB87C0}" type="pres">
      <dgm:prSet presAssocID="{C3A66748-DA39-4C81-915F-F3CB354F4EFF}" presName="composite2" presStyleCnt="0"/>
      <dgm:spPr/>
    </dgm:pt>
    <dgm:pt modelId="{90DE0F5F-6227-4056-A584-49C534E835B6}" type="pres">
      <dgm:prSet presAssocID="{C3A66748-DA39-4C81-915F-F3CB354F4EFF}" presName="dummyNode2" presStyleLbl="node1" presStyleIdx="0" presStyleCnt="4"/>
      <dgm:spPr/>
    </dgm:pt>
    <dgm:pt modelId="{EACFE649-F908-4C0C-BFA1-F40EC143D776}" type="pres">
      <dgm:prSet presAssocID="{C3A66748-DA39-4C81-915F-F3CB354F4EFF}" presName="childNode2" presStyleLbl="bgAcc1" presStyleIdx="1" presStyleCnt="4">
        <dgm:presLayoutVars>
          <dgm:bulletEnabled val="1"/>
        </dgm:presLayoutVars>
      </dgm:prSet>
      <dgm:spPr/>
      <dgm:t>
        <a:bodyPr/>
        <a:lstStyle/>
        <a:p>
          <a:endParaRPr lang="en-US"/>
        </a:p>
      </dgm:t>
    </dgm:pt>
    <dgm:pt modelId="{BC39A32D-1CA7-4DEC-9B0B-07CCB573ED68}" type="pres">
      <dgm:prSet presAssocID="{C3A66748-DA39-4C81-915F-F3CB354F4EFF}" presName="childNode2tx" presStyleLbl="bgAcc1" presStyleIdx="1" presStyleCnt="4">
        <dgm:presLayoutVars>
          <dgm:bulletEnabled val="1"/>
        </dgm:presLayoutVars>
      </dgm:prSet>
      <dgm:spPr/>
      <dgm:t>
        <a:bodyPr/>
        <a:lstStyle/>
        <a:p>
          <a:endParaRPr lang="en-US"/>
        </a:p>
      </dgm:t>
    </dgm:pt>
    <dgm:pt modelId="{508AD2B7-A0E7-4463-A914-8D79891BFEE3}" type="pres">
      <dgm:prSet presAssocID="{C3A66748-DA39-4C81-915F-F3CB354F4EFF}" presName="parentNode2" presStyleLbl="node1" presStyleIdx="1" presStyleCnt="4">
        <dgm:presLayoutVars>
          <dgm:chMax val="0"/>
          <dgm:bulletEnabled val="1"/>
        </dgm:presLayoutVars>
      </dgm:prSet>
      <dgm:spPr/>
      <dgm:t>
        <a:bodyPr/>
        <a:lstStyle/>
        <a:p>
          <a:endParaRPr lang="en-US"/>
        </a:p>
      </dgm:t>
    </dgm:pt>
    <dgm:pt modelId="{5FAF9115-A71B-4312-ACC4-4F9B30CC9ADC}" type="pres">
      <dgm:prSet presAssocID="{C3A66748-DA39-4C81-915F-F3CB354F4EFF}" presName="connSite2" presStyleCnt="0"/>
      <dgm:spPr/>
    </dgm:pt>
    <dgm:pt modelId="{29F2B3C9-EC62-4B36-8181-1D14C03AA7C1}" type="pres">
      <dgm:prSet presAssocID="{409D53DB-34C2-4C65-88B2-F22B4BFF72E6}" presName="Name18" presStyleLbl="sibTrans2D1" presStyleIdx="1" presStyleCnt="3" custLinFactNeighborY="1194"/>
      <dgm:spPr/>
      <dgm:t>
        <a:bodyPr/>
        <a:lstStyle/>
        <a:p>
          <a:endParaRPr lang="en-US"/>
        </a:p>
      </dgm:t>
    </dgm:pt>
    <dgm:pt modelId="{93E90AD3-D665-4FBB-ADA0-32A76DE6338F}" type="pres">
      <dgm:prSet presAssocID="{5D1F307A-4FC4-4DCC-AFB5-6B7AAE741726}" presName="composite1" presStyleCnt="0"/>
      <dgm:spPr/>
    </dgm:pt>
    <dgm:pt modelId="{A9E35538-6EA3-4F4B-B9B3-CFAE42493BDB}" type="pres">
      <dgm:prSet presAssocID="{5D1F307A-4FC4-4DCC-AFB5-6B7AAE741726}" presName="dummyNode1" presStyleLbl="node1" presStyleIdx="1" presStyleCnt="4"/>
      <dgm:spPr/>
    </dgm:pt>
    <dgm:pt modelId="{40E91732-FE4D-4C0C-8B5C-75A3CB2AD523}" type="pres">
      <dgm:prSet presAssocID="{5D1F307A-4FC4-4DCC-AFB5-6B7AAE741726}" presName="childNode1" presStyleLbl="bgAcc1" presStyleIdx="2" presStyleCnt="4">
        <dgm:presLayoutVars>
          <dgm:bulletEnabled val="1"/>
        </dgm:presLayoutVars>
      </dgm:prSet>
      <dgm:spPr/>
      <dgm:t>
        <a:bodyPr/>
        <a:lstStyle/>
        <a:p>
          <a:endParaRPr lang="en-US"/>
        </a:p>
      </dgm:t>
    </dgm:pt>
    <dgm:pt modelId="{1E7CA564-279A-4034-B43D-4AB4A6DB3E78}" type="pres">
      <dgm:prSet presAssocID="{5D1F307A-4FC4-4DCC-AFB5-6B7AAE741726}" presName="childNode1tx" presStyleLbl="bgAcc1" presStyleIdx="2" presStyleCnt="4">
        <dgm:presLayoutVars>
          <dgm:bulletEnabled val="1"/>
        </dgm:presLayoutVars>
      </dgm:prSet>
      <dgm:spPr/>
      <dgm:t>
        <a:bodyPr/>
        <a:lstStyle/>
        <a:p>
          <a:endParaRPr lang="en-US"/>
        </a:p>
      </dgm:t>
    </dgm:pt>
    <dgm:pt modelId="{43C3ADB5-1016-4A08-B2FE-FA6B2AEA6B6F}" type="pres">
      <dgm:prSet presAssocID="{5D1F307A-4FC4-4DCC-AFB5-6B7AAE741726}" presName="parentNode1" presStyleLbl="node1" presStyleIdx="2" presStyleCnt="4">
        <dgm:presLayoutVars>
          <dgm:chMax val="1"/>
          <dgm:bulletEnabled val="1"/>
        </dgm:presLayoutVars>
      </dgm:prSet>
      <dgm:spPr/>
      <dgm:t>
        <a:bodyPr/>
        <a:lstStyle/>
        <a:p>
          <a:endParaRPr lang="en-US"/>
        </a:p>
      </dgm:t>
    </dgm:pt>
    <dgm:pt modelId="{7213BE64-FEE5-4829-B620-3471C382529E}" type="pres">
      <dgm:prSet presAssocID="{5D1F307A-4FC4-4DCC-AFB5-6B7AAE741726}" presName="connSite1" presStyleCnt="0"/>
      <dgm:spPr/>
    </dgm:pt>
    <dgm:pt modelId="{70FF5BDA-459B-4EC1-BCEC-8F4EBD85BF82}" type="pres">
      <dgm:prSet presAssocID="{706FA712-BEEE-4EFB-B0FB-97A8B8981CE3}" presName="Name9" presStyleLbl="sibTrans2D1" presStyleIdx="2" presStyleCnt="3" custLinFactNeighborY="-1326"/>
      <dgm:spPr/>
      <dgm:t>
        <a:bodyPr/>
        <a:lstStyle/>
        <a:p>
          <a:endParaRPr lang="en-US"/>
        </a:p>
      </dgm:t>
    </dgm:pt>
    <dgm:pt modelId="{CCC8A0A8-FC94-45B8-8098-BF310ADEC068}" type="pres">
      <dgm:prSet presAssocID="{8665021A-FE53-41D6-B23C-A1B2091DEAEB}" presName="composite2" presStyleCnt="0"/>
      <dgm:spPr/>
    </dgm:pt>
    <dgm:pt modelId="{6D173747-D14B-4E02-8743-4E78A9C30404}" type="pres">
      <dgm:prSet presAssocID="{8665021A-FE53-41D6-B23C-A1B2091DEAEB}" presName="dummyNode2" presStyleLbl="node1" presStyleIdx="2" presStyleCnt="4"/>
      <dgm:spPr/>
    </dgm:pt>
    <dgm:pt modelId="{59F031E0-D96E-4739-B498-3B2289D15E37}" type="pres">
      <dgm:prSet presAssocID="{8665021A-FE53-41D6-B23C-A1B2091DEAEB}" presName="childNode2" presStyleLbl="bgAcc1" presStyleIdx="3" presStyleCnt="4">
        <dgm:presLayoutVars>
          <dgm:bulletEnabled val="1"/>
        </dgm:presLayoutVars>
      </dgm:prSet>
      <dgm:spPr/>
      <dgm:t>
        <a:bodyPr/>
        <a:lstStyle/>
        <a:p>
          <a:endParaRPr lang="en-US"/>
        </a:p>
      </dgm:t>
    </dgm:pt>
    <dgm:pt modelId="{A9A68970-EF40-4FF5-A22A-BA61C9351ECB}" type="pres">
      <dgm:prSet presAssocID="{8665021A-FE53-41D6-B23C-A1B2091DEAEB}" presName="childNode2tx" presStyleLbl="bgAcc1" presStyleIdx="3" presStyleCnt="4">
        <dgm:presLayoutVars>
          <dgm:bulletEnabled val="1"/>
        </dgm:presLayoutVars>
      </dgm:prSet>
      <dgm:spPr/>
      <dgm:t>
        <a:bodyPr/>
        <a:lstStyle/>
        <a:p>
          <a:endParaRPr lang="en-US"/>
        </a:p>
      </dgm:t>
    </dgm:pt>
    <dgm:pt modelId="{5AD22CA9-EE42-4EB4-954D-F98EFAD18DFF}" type="pres">
      <dgm:prSet presAssocID="{8665021A-FE53-41D6-B23C-A1B2091DEAEB}" presName="parentNode2" presStyleLbl="node1" presStyleIdx="3" presStyleCnt="4">
        <dgm:presLayoutVars>
          <dgm:chMax val="0"/>
          <dgm:bulletEnabled val="1"/>
        </dgm:presLayoutVars>
      </dgm:prSet>
      <dgm:spPr/>
      <dgm:t>
        <a:bodyPr/>
        <a:lstStyle/>
        <a:p>
          <a:endParaRPr lang="en-US"/>
        </a:p>
      </dgm:t>
    </dgm:pt>
    <dgm:pt modelId="{824810F3-3D09-48BC-BC3B-D524BC3466B4}" type="pres">
      <dgm:prSet presAssocID="{8665021A-FE53-41D6-B23C-A1B2091DEAEB}" presName="connSite2" presStyleCnt="0"/>
      <dgm:spPr/>
    </dgm:pt>
  </dgm:ptLst>
  <dgm:cxnLst>
    <dgm:cxn modelId="{639AD648-C43A-4210-BD7B-7FFB13F15AD6}" type="presOf" srcId="{F2FE71EF-F194-432B-B628-F0D11560B19A}" destId="{A9A68970-EF40-4FF5-A22A-BA61C9351ECB}" srcOrd="1" destOrd="0" presId="urn:microsoft.com/office/officeart/2005/8/layout/hProcess4"/>
    <dgm:cxn modelId="{CEE14D75-5787-4CFD-8580-D1483833278F}" type="presOf" srcId="{BC79F90B-2AE7-49B7-9A0E-F73551A2AF51}" destId="{CF82FD04-4D9E-4AB9-A6B4-A08D85729E77}" srcOrd="0" destOrd="1" presId="urn:microsoft.com/office/officeart/2005/8/layout/hProcess4"/>
    <dgm:cxn modelId="{AC927718-B854-46C0-AE26-AA60A2749878}" type="presOf" srcId="{8665021A-FE53-41D6-B23C-A1B2091DEAEB}" destId="{5AD22CA9-EE42-4EB4-954D-F98EFAD18DFF}" srcOrd="0" destOrd="0" presId="urn:microsoft.com/office/officeart/2005/8/layout/hProcess4"/>
    <dgm:cxn modelId="{4138F5E7-E321-4B0B-80BD-133D7A897004}" type="presOf" srcId="{B9B11FE1-3811-43F2-8C60-56866FF86B85}" destId="{BC39A32D-1CA7-4DEC-9B0B-07CCB573ED68}" srcOrd="1" destOrd="0" presId="urn:microsoft.com/office/officeart/2005/8/layout/hProcess4"/>
    <dgm:cxn modelId="{16FFF42A-30EF-4A44-BF6F-40C7366FA419}" srcId="{812F41D0-1F2B-41EC-8812-E4B31A111D17}" destId="{BC79F90B-2AE7-49B7-9A0E-F73551A2AF51}" srcOrd="1" destOrd="0" parTransId="{B55C7814-5321-4A9F-9996-33326808F2D8}" sibTransId="{887BF0DE-A90D-4FBF-846B-C779101D0C1A}"/>
    <dgm:cxn modelId="{8ED0AED2-6F83-435C-AF82-E30FED659250}" type="presOf" srcId="{F2FE71EF-F194-432B-B628-F0D11560B19A}" destId="{59F031E0-D96E-4739-B498-3B2289D15E37}" srcOrd="0" destOrd="0" presId="urn:microsoft.com/office/officeart/2005/8/layout/hProcess4"/>
    <dgm:cxn modelId="{0F0F234B-4EDE-4401-B026-79A51B7669AE}" srcId="{8665021A-FE53-41D6-B23C-A1B2091DEAEB}" destId="{F2FE71EF-F194-432B-B628-F0D11560B19A}" srcOrd="0" destOrd="0" parTransId="{2C3673A2-C94D-4F97-AAD2-93E9313E3305}" sibTransId="{BCF23AF2-B5C0-45C9-B4FE-E0DDA2078518}"/>
    <dgm:cxn modelId="{D2785123-057F-4B30-897D-80224AEBFBDD}" srcId="{FB680873-68F2-4A39-A24B-A7D666BC4F5D}" destId="{8665021A-FE53-41D6-B23C-A1B2091DEAEB}" srcOrd="3" destOrd="0" parTransId="{8D58AA48-D92C-4C06-AB33-AAEEC5823770}" sibTransId="{FC5ACB67-AD1D-479F-89DE-B30E8F0F4203}"/>
    <dgm:cxn modelId="{3EE10BA7-E3A5-4697-9EF0-383492E9A62D}" type="presOf" srcId="{F62796FC-2310-4FED-9688-E1F31DB6203E}" destId="{37AFD9EF-B40D-4F66-A55F-822505B67E5C}" srcOrd="1" destOrd="0" presId="urn:microsoft.com/office/officeart/2005/8/layout/hProcess4"/>
    <dgm:cxn modelId="{64C2DAA2-2FD2-4615-B7CA-252E032D52E6}" type="presOf" srcId="{812F41D0-1F2B-41EC-8812-E4B31A111D17}" destId="{3E78284B-5F07-4D75-A189-432922D7D5FD}" srcOrd="0" destOrd="0" presId="urn:microsoft.com/office/officeart/2005/8/layout/hProcess4"/>
    <dgm:cxn modelId="{D82DE860-6330-4AAA-B037-2BF80099846C}" type="presOf" srcId="{FB680873-68F2-4A39-A24B-A7D666BC4F5D}" destId="{E06228B2-C6C3-4DAE-A6B1-31AA9F2A8697}" srcOrd="0" destOrd="0" presId="urn:microsoft.com/office/officeart/2005/8/layout/hProcess4"/>
    <dgm:cxn modelId="{66E002EA-2B53-4817-849F-C39032297830}" type="presOf" srcId="{1FC1CAC5-D721-4F03-9FF4-0220E2AC1B6B}" destId="{1E7CA564-279A-4034-B43D-4AB4A6DB3E78}" srcOrd="1" destOrd="0" presId="urn:microsoft.com/office/officeart/2005/8/layout/hProcess4"/>
    <dgm:cxn modelId="{AE5D5F33-63F2-4020-AAFB-5ECB62954E73}" srcId="{FB680873-68F2-4A39-A24B-A7D666BC4F5D}" destId="{5D1F307A-4FC4-4DCC-AFB5-6B7AAE741726}" srcOrd="2" destOrd="0" parTransId="{53062DE9-2511-493E-8F1E-97B239729FBD}" sibTransId="{706FA712-BEEE-4EFB-B0FB-97A8B8981CE3}"/>
    <dgm:cxn modelId="{D27A7E5E-DF85-433E-908D-B97EEA0C5E41}" type="presOf" srcId="{706FA712-BEEE-4EFB-B0FB-97A8B8981CE3}" destId="{70FF5BDA-459B-4EC1-BCEC-8F4EBD85BF82}" srcOrd="0" destOrd="0" presId="urn:microsoft.com/office/officeart/2005/8/layout/hProcess4"/>
    <dgm:cxn modelId="{EF7DD659-0717-438E-985F-3BA7C954CF34}" srcId="{FB680873-68F2-4A39-A24B-A7D666BC4F5D}" destId="{812F41D0-1F2B-41EC-8812-E4B31A111D17}" srcOrd="0" destOrd="0" parTransId="{93459CD5-D8B7-4A23-B42A-6A7B964485DD}" sibTransId="{28471656-CAE5-44C8-ACEF-DEE78CB5263B}"/>
    <dgm:cxn modelId="{197ED4A1-DCB7-4288-B7AD-6B703C12C68B}" type="presOf" srcId="{B9B11FE1-3811-43F2-8C60-56866FF86B85}" destId="{EACFE649-F908-4C0C-BFA1-F40EC143D776}" srcOrd="0" destOrd="0" presId="urn:microsoft.com/office/officeart/2005/8/layout/hProcess4"/>
    <dgm:cxn modelId="{D112B795-04C9-4372-8A81-09CB5839F61B}" srcId="{812F41D0-1F2B-41EC-8812-E4B31A111D17}" destId="{F62796FC-2310-4FED-9688-E1F31DB6203E}" srcOrd="0" destOrd="0" parTransId="{5A1AA225-2215-47E2-A26F-57FCD67290FA}" sibTransId="{CDFD88BF-DA8D-4443-8719-8ECBDCCC8F51}"/>
    <dgm:cxn modelId="{117E8B97-4A4A-4A95-BFA3-F2455BE70035}" type="presOf" srcId="{BC79F90B-2AE7-49B7-9A0E-F73551A2AF51}" destId="{37AFD9EF-B40D-4F66-A55F-822505B67E5C}" srcOrd="1" destOrd="1" presId="urn:microsoft.com/office/officeart/2005/8/layout/hProcess4"/>
    <dgm:cxn modelId="{56601996-A874-489B-A901-7FC4ED4C9C18}" type="presOf" srcId="{409D53DB-34C2-4C65-88B2-F22B4BFF72E6}" destId="{29F2B3C9-EC62-4B36-8181-1D14C03AA7C1}" srcOrd="0" destOrd="0" presId="urn:microsoft.com/office/officeart/2005/8/layout/hProcess4"/>
    <dgm:cxn modelId="{497CB784-CEC9-422F-952A-2F3A642A9C62}" type="presOf" srcId="{5D1F307A-4FC4-4DCC-AFB5-6B7AAE741726}" destId="{43C3ADB5-1016-4A08-B2FE-FA6B2AEA6B6F}" srcOrd="0" destOrd="0" presId="urn:microsoft.com/office/officeart/2005/8/layout/hProcess4"/>
    <dgm:cxn modelId="{E53341D6-1B64-4A19-9130-AB60D4983FEA}" type="presOf" srcId="{F62796FC-2310-4FED-9688-E1F31DB6203E}" destId="{CF82FD04-4D9E-4AB9-A6B4-A08D85729E77}" srcOrd="0" destOrd="0" presId="urn:microsoft.com/office/officeart/2005/8/layout/hProcess4"/>
    <dgm:cxn modelId="{D53C82F0-7424-4674-AF95-3EB28A55C77E}" srcId="{FB680873-68F2-4A39-A24B-A7D666BC4F5D}" destId="{C3A66748-DA39-4C81-915F-F3CB354F4EFF}" srcOrd="1" destOrd="0" parTransId="{51A19338-8F36-41F0-856C-3075008FCA3D}" sibTransId="{409D53DB-34C2-4C65-88B2-F22B4BFF72E6}"/>
    <dgm:cxn modelId="{05E2C111-6FBE-4D6E-93BA-58480058C7BF}" srcId="{C3A66748-DA39-4C81-915F-F3CB354F4EFF}" destId="{B9B11FE1-3811-43F2-8C60-56866FF86B85}" srcOrd="0" destOrd="0" parTransId="{FD37924B-4511-47F0-8742-E16556075DCA}" sibTransId="{858FF15C-06C9-4FAA-AD27-D75C6541B696}"/>
    <dgm:cxn modelId="{9B14F3DF-1D8F-4688-9D3B-34615F8856EA}" srcId="{5D1F307A-4FC4-4DCC-AFB5-6B7AAE741726}" destId="{1FC1CAC5-D721-4F03-9FF4-0220E2AC1B6B}" srcOrd="0" destOrd="0" parTransId="{8EB79BAC-2DD3-40BC-9206-E69EB4857876}" sibTransId="{71F1F19B-0BC9-40E4-833B-E9A41B6F5CC3}"/>
    <dgm:cxn modelId="{F2AE00C3-933A-4A74-B265-641B4BBE96E3}" type="presOf" srcId="{28471656-CAE5-44C8-ACEF-DEE78CB5263B}" destId="{FBEB6288-57D6-4677-95CE-570A1FDCB448}" srcOrd="0" destOrd="0" presId="urn:microsoft.com/office/officeart/2005/8/layout/hProcess4"/>
    <dgm:cxn modelId="{91952FBB-5702-4ACD-AFE1-732BA0194BD5}" type="presOf" srcId="{C3A66748-DA39-4C81-915F-F3CB354F4EFF}" destId="{508AD2B7-A0E7-4463-A914-8D79891BFEE3}" srcOrd="0" destOrd="0" presId="urn:microsoft.com/office/officeart/2005/8/layout/hProcess4"/>
    <dgm:cxn modelId="{B6788A26-0C06-469C-96E6-2A80CF85E8BE}" type="presOf" srcId="{1FC1CAC5-D721-4F03-9FF4-0220E2AC1B6B}" destId="{40E91732-FE4D-4C0C-8B5C-75A3CB2AD523}" srcOrd="0" destOrd="0" presId="urn:microsoft.com/office/officeart/2005/8/layout/hProcess4"/>
    <dgm:cxn modelId="{4BB0F6F2-AB65-454E-B117-8EC0FE946AC2}" type="presParOf" srcId="{E06228B2-C6C3-4DAE-A6B1-31AA9F2A8697}" destId="{BC291ED0-4C0C-40F2-B921-BA3D40F6B1FB}" srcOrd="0" destOrd="0" presId="urn:microsoft.com/office/officeart/2005/8/layout/hProcess4"/>
    <dgm:cxn modelId="{D30133E3-F24F-4054-8331-9A22A73ADEB2}" type="presParOf" srcId="{E06228B2-C6C3-4DAE-A6B1-31AA9F2A8697}" destId="{764602CF-F6F2-40FB-86CE-38C8E703C07C}" srcOrd="1" destOrd="0" presId="urn:microsoft.com/office/officeart/2005/8/layout/hProcess4"/>
    <dgm:cxn modelId="{017016BE-506B-4CDC-B466-C0668461F0A0}" type="presParOf" srcId="{E06228B2-C6C3-4DAE-A6B1-31AA9F2A8697}" destId="{62FE4B08-3219-4876-9816-2E7D59051F7A}" srcOrd="2" destOrd="0" presId="urn:microsoft.com/office/officeart/2005/8/layout/hProcess4"/>
    <dgm:cxn modelId="{49AF24FF-6CB2-4DB6-920A-20BE5CB4C1C3}" type="presParOf" srcId="{62FE4B08-3219-4876-9816-2E7D59051F7A}" destId="{C4E21512-9299-4A5D-922F-D49FD6C846C7}" srcOrd="0" destOrd="0" presId="urn:microsoft.com/office/officeart/2005/8/layout/hProcess4"/>
    <dgm:cxn modelId="{A2D9115D-9A32-4D74-BC2E-7553AFEC75FA}" type="presParOf" srcId="{C4E21512-9299-4A5D-922F-D49FD6C846C7}" destId="{FFE2426E-1B3C-4DF1-9C2C-034B7F349056}" srcOrd="0" destOrd="0" presId="urn:microsoft.com/office/officeart/2005/8/layout/hProcess4"/>
    <dgm:cxn modelId="{32BCA77F-9410-4AB3-965D-E6EE802CA576}" type="presParOf" srcId="{C4E21512-9299-4A5D-922F-D49FD6C846C7}" destId="{CF82FD04-4D9E-4AB9-A6B4-A08D85729E77}" srcOrd="1" destOrd="0" presId="urn:microsoft.com/office/officeart/2005/8/layout/hProcess4"/>
    <dgm:cxn modelId="{2B8F67F2-F71E-46A5-AC3C-117345B45635}" type="presParOf" srcId="{C4E21512-9299-4A5D-922F-D49FD6C846C7}" destId="{37AFD9EF-B40D-4F66-A55F-822505B67E5C}" srcOrd="2" destOrd="0" presId="urn:microsoft.com/office/officeart/2005/8/layout/hProcess4"/>
    <dgm:cxn modelId="{2423D836-52CC-43F3-B38F-41F83E207E62}" type="presParOf" srcId="{C4E21512-9299-4A5D-922F-D49FD6C846C7}" destId="{3E78284B-5F07-4D75-A189-432922D7D5FD}" srcOrd="3" destOrd="0" presId="urn:microsoft.com/office/officeart/2005/8/layout/hProcess4"/>
    <dgm:cxn modelId="{66B2A325-78D6-424F-8B7B-46F3B4E32000}" type="presParOf" srcId="{C4E21512-9299-4A5D-922F-D49FD6C846C7}" destId="{6DDEB502-0A1A-4A99-85EB-4EF0C6422ADE}" srcOrd="4" destOrd="0" presId="urn:microsoft.com/office/officeart/2005/8/layout/hProcess4"/>
    <dgm:cxn modelId="{FBAD0812-FAD1-416B-A16F-4E825E6660A4}" type="presParOf" srcId="{62FE4B08-3219-4876-9816-2E7D59051F7A}" destId="{FBEB6288-57D6-4677-95CE-570A1FDCB448}" srcOrd="1" destOrd="0" presId="urn:microsoft.com/office/officeart/2005/8/layout/hProcess4"/>
    <dgm:cxn modelId="{AA7E8C23-4ADB-43F5-9116-DD763ECC4FDF}" type="presParOf" srcId="{62FE4B08-3219-4876-9816-2E7D59051F7A}" destId="{DF2F1901-F8B6-4663-8CBA-C7AC03AB87C0}" srcOrd="2" destOrd="0" presId="urn:microsoft.com/office/officeart/2005/8/layout/hProcess4"/>
    <dgm:cxn modelId="{448B4172-4DC0-4582-B7EA-AEA3758756F2}" type="presParOf" srcId="{DF2F1901-F8B6-4663-8CBA-C7AC03AB87C0}" destId="{90DE0F5F-6227-4056-A584-49C534E835B6}" srcOrd="0" destOrd="0" presId="urn:microsoft.com/office/officeart/2005/8/layout/hProcess4"/>
    <dgm:cxn modelId="{229103D4-5F64-45F5-810A-C9F7C5D81D7D}" type="presParOf" srcId="{DF2F1901-F8B6-4663-8CBA-C7AC03AB87C0}" destId="{EACFE649-F908-4C0C-BFA1-F40EC143D776}" srcOrd="1" destOrd="0" presId="urn:microsoft.com/office/officeart/2005/8/layout/hProcess4"/>
    <dgm:cxn modelId="{D7291500-2BD5-4747-A3C6-202E94A5E201}" type="presParOf" srcId="{DF2F1901-F8B6-4663-8CBA-C7AC03AB87C0}" destId="{BC39A32D-1CA7-4DEC-9B0B-07CCB573ED68}" srcOrd="2" destOrd="0" presId="urn:microsoft.com/office/officeart/2005/8/layout/hProcess4"/>
    <dgm:cxn modelId="{CAC91FBA-0AAF-4656-8C34-E220E5800D26}" type="presParOf" srcId="{DF2F1901-F8B6-4663-8CBA-C7AC03AB87C0}" destId="{508AD2B7-A0E7-4463-A914-8D79891BFEE3}" srcOrd="3" destOrd="0" presId="urn:microsoft.com/office/officeart/2005/8/layout/hProcess4"/>
    <dgm:cxn modelId="{DDFD6DB1-0B70-4682-A2EB-AF2BE9384261}" type="presParOf" srcId="{DF2F1901-F8B6-4663-8CBA-C7AC03AB87C0}" destId="{5FAF9115-A71B-4312-ACC4-4F9B30CC9ADC}" srcOrd="4" destOrd="0" presId="urn:microsoft.com/office/officeart/2005/8/layout/hProcess4"/>
    <dgm:cxn modelId="{44853BA0-62D7-4E4C-B224-1AC9CD0F162A}" type="presParOf" srcId="{62FE4B08-3219-4876-9816-2E7D59051F7A}" destId="{29F2B3C9-EC62-4B36-8181-1D14C03AA7C1}" srcOrd="3" destOrd="0" presId="urn:microsoft.com/office/officeart/2005/8/layout/hProcess4"/>
    <dgm:cxn modelId="{872BBBE0-7A90-4933-AD17-2FD59E330DEE}" type="presParOf" srcId="{62FE4B08-3219-4876-9816-2E7D59051F7A}" destId="{93E90AD3-D665-4FBB-ADA0-32A76DE6338F}" srcOrd="4" destOrd="0" presId="urn:microsoft.com/office/officeart/2005/8/layout/hProcess4"/>
    <dgm:cxn modelId="{E9005684-B9F9-41D7-AC1B-404BA90D3167}" type="presParOf" srcId="{93E90AD3-D665-4FBB-ADA0-32A76DE6338F}" destId="{A9E35538-6EA3-4F4B-B9B3-CFAE42493BDB}" srcOrd="0" destOrd="0" presId="urn:microsoft.com/office/officeart/2005/8/layout/hProcess4"/>
    <dgm:cxn modelId="{E250936D-8F3C-42FB-98C0-21C94FC18CFD}" type="presParOf" srcId="{93E90AD3-D665-4FBB-ADA0-32A76DE6338F}" destId="{40E91732-FE4D-4C0C-8B5C-75A3CB2AD523}" srcOrd="1" destOrd="0" presId="urn:microsoft.com/office/officeart/2005/8/layout/hProcess4"/>
    <dgm:cxn modelId="{0E6384DA-73BD-4980-A7CC-ED97DD504E32}" type="presParOf" srcId="{93E90AD3-D665-4FBB-ADA0-32A76DE6338F}" destId="{1E7CA564-279A-4034-B43D-4AB4A6DB3E78}" srcOrd="2" destOrd="0" presId="urn:microsoft.com/office/officeart/2005/8/layout/hProcess4"/>
    <dgm:cxn modelId="{DB9F165A-40AE-424E-B4FD-056C1AAD21F8}" type="presParOf" srcId="{93E90AD3-D665-4FBB-ADA0-32A76DE6338F}" destId="{43C3ADB5-1016-4A08-B2FE-FA6B2AEA6B6F}" srcOrd="3" destOrd="0" presId="urn:microsoft.com/office/officeart/2005/8/layout/hProcess4"/>
    <dgm:cxn modelId="{FFBB605C-B3E4-4C1E-9944-C846EAFAD935}" type="presParOf" srcId="{93E90AD3-D665-4FBB-ADA0-32A76DE6338F}" destId="{7213BE64-FEE5-4829-B620-3471C382529E}" srcOrd="4" destOrd="0" presId="urn:microsoft.com/office/officeart/2005/8/layout/hProcess4"/>
    <dgm:cxn modelId="{C21A2B8A-1AEA-4CFC-9C2C-F71441C7926F}" type="presParOf" srcId="{62FE4B08-3219-4876-9816-2E7D59051F7A}" destId="{70FF5BDA-459B-4EC1-BCEC-8F4EBD85BF82}" srcOrd="5" destOrd="0" presId="urn:microsoft.com/office/officeart/2005/8/layout/hProcess4"/>
    <dgm:cxn modelId="{3C1A8D4D-325A-4E59-B740-C6E3FB6D8B33}" type="presParOf" srcId="{62FE4B08-3219-4876-9816-2E7D59051F7A}" destId="{CCC8A0A8-FC94-45B8-8098-BF310ADEC068}" srcOrd="6" destOrd="0" presId="urn:microsoft.com/office/officeart/2005/8/layout/hProcess4"/>
    <dgm:cxn modelId="{5DC7814B-E262-4530-BCFC-9D96B426302A}" type="presParOf" srcId="{CCC8A0A8-FC94-45B8-8098-BF310ADEC068}" destId="{6D173747-D14B-4E02-8743-4E78A9C30404}" srcOrd="0" destOrd="0" presId="urn:microsoft.com/office/officeart/2005/8/layout/hProcess4"/>
    <dgm:cxn modelId="{DFBBA90E-2B67-4419-9EB0-6D724C6627AE}" type="presParOf" srcId="{CCC8A0A8-FC94-45B8-8098-BF310ADEC068}" destId="{59F031E0-D96E-4739-B498-3B2289D15E37}" srcOrd="1" destOrd="0" presId="urn:microsoft.com/office/officeart/2005/8/layout/hProcess4"/>
    <dgm:cxn modelId="{004D0B8D-490F-4046-9164-40FD533D3146}" type="presParOf" srcId="{CCC8A0A8-FC94-45B8-8098-BF310ADEC068}" destId="{A9A68970-EF40-4FF5-A22A-BA61C9351ECB}" srcOrd="2" destOrd="0" presId="urn:microsoft.com/office/officeart/2005/8/layout/hProcess4"/>
    <dgm:cxn modelId="{84DFC256-AE29-4C35-A1FA-A840A6CB1D43}" type="presParOf" srcId="{CCC8A0A8-FC94-45B8-8098-BF310ADEC068}" destId="{5AD22CA9-EE42-4EB4-954D-F98EFAD18DFF}" srcOrd="3" destOrd="0" presId="urn:microsoft.com/office/officeart/2005/8/layout/hProcess4"/>
    <dgm:cxn modelId="{30F9ACCC-1C09-490E-B684-24A433C14C6D}" type="presParOf" srcId="{CCC8A0A8-FC94-45B8-8098-BF310ADEC068}" destId="{824810F3-3D09-48BC-BC3B-D524BC3466B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D75D3-C54A-4F64-AAE7-E982D732C9A9}">
      <dsp:nvSpPr>
        <dsp:cNvPr id="0" name=""/>
        <dsp:cNvSpPr/>
      </dsp:nvSpPr>
      <dsp:spPr>
        <a:xfrm>
          <a:off x="1165780" y="368335"/>
          <a:ext cx="2453107" cy="2453107"/>
        </a:xfrm>
        <a:prstGeom prst="blockArc">
          <a:avLst>
            <a:gd name="adj1" fmla="val 10800000"/>
            <a:gd name="adj2" fmla="val 16200000"/>
            <a:gd name="adj3" fmla="val 464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558EEA03-E8B5-43E5-8B17-BF9AFD104F89}">
      <dsp:nvSpPr>
        <dsp:cNvPr id="0" name=""/>
        <dsp:cNvSpPr/>
      </dsp:nvSpPr>
      <dsp:spPr>
        <a:xfrm>
          <a:off x="1165779" y="369926"/>
          <a:ext cx="2453107" cy="2453107"/>
        </a:xfrm>
        <a:prstGeom prst="blockArc">
          <a:avLst>
            <a:gd name="adj1" fmla="val 5346862"/>
            <a:gd name="adj2" fmla="val 10804563"/>
            <a:gd name="adj3" fmla="val 464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167B083F-D500-4ED5-A004-CA7C6C15DD46}">
      <dsp:nvSpPr>
        <dsp:cNvPr id="0" name=""/>
        <dsp:cNvSpPr/>
      </dsp:nvSpPr>
      <dsp:spPr>
        <a:xfrm>
          <a:off x="1165781" y="369926"/>
          <a:ext cx="2453107" cy="2453107"/>
        </a:xfrm>
        <a:prstGeom prst="blockArc">
          <a:avLst>
            <a:gd name="adj1" fmla="val 21595437"/>
            <a:gd name="adj2" fmla="val 5346868"/>
            <a:gd name="adj3" fmla="val 464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228265FB-C632-4BD8-92DC-0C8257C67455}">
      <dsp:nvSpPr>
        <dsp:cNvPr id="0" name=""/>
        <dsp:cNvSpPr/>
      </dsp:nvSpPr>
      <dsp:spPr>
        <a:xfrm>
          <a:off x="1165780" y="368335"/>
          <a:ext cx="2453107" cy="2453107"/>
        </a:xfrm>
        <a:prstGeom prst="blockArc">
          <a:avLst>
            <a:gd name="adj1" fmla="val 16200000"/>
            <a:gd name="adj2" fmla="val 0"/>
            <a:gd name="adj3" fmla="val 464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61DE1E14-4339-47DE-ABE2-C16BDF5F8FE3}">
      <dsp:nvSpPr>
        <dsp:cNvPr id="0" name=""/>
        <dsp:cNvSpPr/>
      </dsp:nvSpPr>
      <dsp:spPr>
        <a:xfrm>
          <a:off x="1846065" y="1045552"/>
          <a:ext cx="1129583" cy="11295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Strategy</a:t>
          </a:r>
          <a:endParaRPr lang="en-US" sz="1700" kern="1200" dirty="0"/>
        </a:p>
      </dsp:txBody>
      <dsp:txXfrm>
        <a:off x="2011489" y="1210976"/>
        <a:ext cx="798735" cy="798735"/>
      </dsp:txXfrm>
    </dsp:sp>
    <dsp:sp modelId="{41B8C8D0-F483-47E3-B20F-660BBF32039A}">
      <dsp:nvSpPr>
        <dsp:cNvPr id="0" name=""/>
        <dsp:cNvSpPr/>
      </dsp:nvSpPr>
      <dsp:spPr>
        <a:xfrm>
          <a:off x="1996980" y="1447"/>
          <a:ext cx="790708" cy="79070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Customers</a:t>
          </a:r>
          <a:endParaRPr lang="en-US" sz="900" kern="1200" dirty="0"/>
        </a:p>
      </dsp:txBody>
      <dsp:txXfrm>
        <a:off x="2112777" y="117244"/>
        <a:ext cx="559114" cy="559114"/>
      </dsp:txXfrm>
    </dsp:sp>
    <dsp:sp modelId="{ACB58FA5-E374-44A3-B43D-0B37D4FC51A3}">
      <dsp:nvSpPr>
        <dsp:cNvPr id="0" name=""/>
        <dsp:cNvSpPr/>
      </dsp:nvSpPr>
      <dsp:spPr>
        <a:xfrm>
          <a:off x="3195068" y="1199535"/>
          <a:ext cx="790708" cy="79070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Internal Processes</a:t>
          </a:r>
          <a:endParaRPr lang="en-US" sz="900" kern="1200" dirty="0"/>
        </a:p>
      </dsp:txBody>
      <dsp:txXfrm>
        <a:off x="3310865" y="1315332"/>
        <a:ext cx="559114" cy="559114"/>
      </dsp:txXfrm>
    </dsp:sp>
    <dsp:sp modelId="{FD2972DB-2A8A-456B-8317-22945C6E78AF}">
      <dsp:nvSpPr>
        <dsp:cNvPr id="0" name=""/>
        <dsp:cNvSpPr/>
      </dsp:nvSpPr>
      <dsp:spPr>
        <a:xfrm>
          <a:off x="2015497" y="2399070"/>
          <a:ext cx="790708" cy="79070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Employee Learning &amp; Growth</a:t>
          </a:r>
          <a:endParaRPr lang="en-US" sz="900" kern="1200" dirty="0"/>
        </a:p>
      </dsp:txBody>
      <dsp:txXfrm>
        <a:off x="2131294" y="2514867"/>
        <a:ext cx="559114" cy="559114"/>
      </dsp:txXfrm>
    </dsp:sp>
    <dsp:sp modelId="{742FCB53-0E18-46AA-BBEB-E685477A2C4C}">
      <dsp:nvSpPr>
        <dsp:cNvPr id="0" name=""/>
        <dsp:cNvSpPr/>
      </dsp:nvSpPr>
      <dsp:spPr>
        <a:xfrm>
          <a:off x="798892" y="1199535"/>
          <a:ext cx="790708" cy="79070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Financial</a:t>
          </a:r>
          <a:endParaRPr lang="en-US" sz="900" kern="1200" dirty="0"/>
        </a:p>
      </dsp:txBody>
      <dsp:txXfrm>
        <a:off x="914689" y="1315332"/>
        <a:ext cx="559114" cy="559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2FD04-4D9E-4AB9-A6B4-A08D85729E77}">
      <dsp:nvSpPr>
        <dsp:cNvPr id="0" name=""/>
        <dsp:cNvSpPr/>
      </dsp:nvSpPr>
      <dsp:spPr>
        <a:xfrm>
          <a:off x="1156" y="1072721"/>
          <a:ext cx="1652980" cy="136336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latin typeface="Calibri" panose="020F0502020204030204" pitchFamily="34" charset="0"/>
            </a:rPr>
            <a:t> Who are our customers? </a:t>
          </a:r>
          <a:endParaRPr lang="en-US" sz="1000" kern="1200" dirty="0">
            <a:solidFill>
              <a:schemeClr val="tx1"/>
            </a:solidFill>
            <a:latin typeface="Calibri" panose="020F0502020204030204"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tx1"/>
              </a:solidFill>
              <a:latin typeface="Calibri" panose="020F0502020204030204" pitchFamily="34" charset="0"/>
            </a:rPr>
            <a:t>How do we create impact for our customers?  </a:t>
          </a:r>
          <a:endParaRPr lang="en-US" sz="1000" kern="1200" dirty="0">
            <a:solidFill>
              <a:schemeClr val="tx1"/>
            </a:solidFill>
            <a:latin typeface="Calibri" panose="020F0502020204030204" pitchFamily="34" charset="0"/>
          </a:endParaRPr>
        </a:p>
      </dsp:txBody>
      <dsp:txXfrm>
        <a:off x="32531" y="1104096"/>
        <a:ext cx="1590230" cy="1008463"/>
      </dsp:txXfrm>
    </dsp:sp>
    <dsp:sp modelId="{FBEB6288-57D6-4677-95CE-570A1FDCB448}">
      <dsp:nvSpPr>
        <dsp:cNvPr id="0" name=""/>
        <dsp:cNvSpPr/>
      </dsp:nvSpPr>
      <dsp:spPr>
        <a:xfrm>
          <a:off x="912879" y="1310241"/>
          <a:ext cx="1914239" cy="1914239"/>
        </a:xfrm>
        <a:prstGeom prst="leftCircularArrow">
          <a:avLst>
            <a:gd name="adj1" fmla="val 3628"/>
            <a:gd name="adj2" fmla="val 451531"/>
            <a:gd name="adj3" fmla="val 2227042"/>
            <a:gd name="adj4" fmla="val 9024489"/>
            <a:gd name="adj5" fmla="val 423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78284B-5F07-4D75-A189-432922D7D5FD}">
      <dsp:nvSpPr>
        <dsp:cNvPr id="0" name=""/>
        <dsp:cNvSpPr/>
      </dsp:nvSpPr>
      <dsp:spPr>
        <a:xfrm>
          <a:off x="368485" y="2143935"/>
          <a:ext cx="1469315" cy="584298"/>
        </a:xfrm>
        <a:prstGeom prst="roundRect">
          <a:avLst>
            <a:gd name="adj" fmla="val 1000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rPr>
            <a:t>CUSTOMER</a:t>
          </a:r>
          <a:endParaRPr lang="en-US" sz="1400" b="1" kern="1200" dirty="0">
            <a:latin typeface="Calibri"/>
          </a:endParaRPr>
        </a:p>
      </dsp:txBody>
      <dsp:txXfrm>
        <a:off x="385599" y="2161049"/>
        <a:ext cx="1435087" cy="550070"/>
      </dsp:txXfrm>
    </dsp:sp>
    <dsp:sp modelId="{EACFE649-F908-4C0C-BFA1-F40EC143D776}">
      <dsp:nvSpPr>
        <dsp:cNvPr id="0" name=""/>
        <dsp:cNvSpPr/>
      </dsp:nvSpPr>
      <dsp:spPr>
        <a:xfrm>
          <a:off x="2168510" y="1072721"/>
          <a:ext cx="1652980" cy="13633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latin typeface="Calibri" panose="020F0502020204030204" pitchFamily="34" charset="0"/>
              <a:ea typeface="Roboto Light" panose="02000000000000000000" pitchFamily="2" charset="0"/>
            </a:rPr>
            <a:t> What business processes do we need to excel at to satisfy our customers and improve outcomes?</a:t>
          </a:r>
          <a:endParaRPr lang="en-US" sz="1000" kern="1200" dirty="0">
            <a:solidFill>
              <a:schemeClr val="tx1"/>
            </a:solidFill>
            <a:latin typeface="Calibri" panose="020F0502020204030204" pitchFamily="34" charset="0"/>
          </a:endParaRPr>
        </a:p>
      </dsp:txBody>
      <dsp:txXfrm>
        <a:off x="2199885" y="1396245"/>
        <a:ext cx="1590230" cy="1008463"/>
      </dsp:txXfrm>
    </dsp:sp>
    <dsp:sp modelId="{29F2B3C9-EC62-4B36-8181-1D14C03AA7C1}">
      <dsp:nvSpPr>
        <dsp:cNvPr id="0" name=""/>
        <dsp:cNvSpPr/>
      </dsp:nvSpPr>
      <dsp:spPr>
        <a:xfrm>
          <a:off x="3066457" y="230864"/>
          <a:ext cx="2125453" cy="2125453"/>
        </a:xfrm>
        <a:prstGeom prst="circularArrow">
          <a:avLst>
            <a:gd name="adj1" fmla="val 3267"/>
            <a:gd name="adj2" fmla="val 403184"/>
            <a:gd name="adj3" fmla="val 19421306"/>
            <a:gd name="adj4" fmla="val 12575511"/>
            <a:gd name="adj5" fmla="val 381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8AD2B7-A0E7-4463-A914-8D79891BFEE3}">
      <dsp:nvSpPr>
        <dsp:cNvPr id="0" name=""/>
        <dsp:cNvSpPr/>
      </dsp:nvSpPr>
      <dsp:spPr>
        <a:xfrm>
          <a:off x="2535839" y="780572"/>
          <a:ext cx="1469315" cy="584298"/>
        </a:xfrm>
        <a:prstGeom prst="roundRect">
          <a:avLst>
            <a:gd name="adj" fmla="val 10000"/>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rPr>
            <a:t>INTERNAL PROCESSES</a:t>
          </a:r>
          <a:endParaRPr lang="en-US" sz="1400" b="1" kern="1200" dirty="0">
            <a:latin typeface="Calibri"/>
          </a:endParaRPr>
        </a:p>
      </dsp:txBody>
      <dsp:txXfrm>
        <a:off x="2552953" y="797686"/>
        <a:ext cx="1435087" cy="550070"/>
      </dsp:txXfrm>
    </dsp:sp>
    <dsp:sp modelId="{40E91732-FE4D-4C0C-8B5C-75A3CB2AD523}">
      <dsp:nvSpPr>
        <dsp:cNvPr id="0" name=""/>
        <dsp:cNvSpPr/>
      </dsp:nvSpPr>
      <dsp:spPr>
        <a:xfrm>
          <a:off x="4335863" y="1072721"/>
          <a:ext cx="1652980" cy="136336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latin typeface="Calibri" panose="020F0502020204030204" pitchFamily="34" charset="0"/>
              <a:ea typeface="Roboto Light" panose="02000000000000000000" pitchFamily="2" charset="0"/>
            </a:rPr>
            <a:t> How do we manage and assign resources to support outcomes for Manitobans?</a:t>
          </a:r>
          <a:endParaRPr lang="en-US" sz="1000" kern="1200" dirty="0">
            <a:solidFill>
              <a:schemeClr val="tx1"/>
            </a:solidFill>
            <a:latin typeface="Calibri" panose="020F0502020204030204" pitchFamily="34" charset="0"/>
          </a:endParaRPr>
        </a:p>
      </dsp:txBody>
      <dsp:txXfrm>
        <a:off x="4367238" y="1104096"/>
        <a:ext cx="1590230" cy="1008463"/>
      </dsp:txXfrm>
    </dsp:sp>
    <dsp:sp modelId="{70FF5BDA-459B-4EC1-BCEC-8F4EBD85BF82}">
      <dsp:nvSpPr>
        <dsp:cNvPr id="0" name=""/>
        <dsp:cNvSpPr/>
      </dsp:nvSpPr>
      <dsp:spPr>
        <a:xfrm>
          <a:off x="5247585" y="1310241"/>
          <a:ext cx="1914239" cy="1914239"/>
        </a:xfrm>
        <a:prstGeom prst="leftCircularArrow">
          <a:avLst>
            <a:gd name="adj1" fmla="val 3628"/>
            <a:gd name="adj2" fmla="val 451531"/>
            <a:gd name="adj3" fmla="val 2227042"/>
            <a:gd name="adj4" fmla="val 9024489"/>
            <a:gd name="adj5" fmla="val 423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C3ADB5-1016-4A08-B2FE-FA6B2AEA6B6F}">
      <dsp:nvSpPr>
        <dsp:cNvPr id="0" name=""/>
        <dsp:cNvSpPr/>
      </dsp:nvSpPr>
      <dsp:spPr>
        <a:xfrm>
          <a:off x="4703192" y="2143935"/>
          <a:ext cx="1469315" cy="584298"/>
        </a:xfrm>
        <a:prstGeom prst="roundRect">
          <a:avLst>
            <a:gd name="adj" fmla="val 10000"/>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rPr>
            <a:t>FINANCIAL</a:t>
          </a:r>
          <a:endParaRPr lang="en-US" sz="1400" b="1" kern="1200" dirty="0">
            <a:latin typeface="Calibri"/>
          </a:endParaRPr>
        </a:p>
      </dsp:txBody>
      <dsp:txXfrm>
        <a:off x="4720306" y="2161049"/>
        <a:ext cx="1435087" cy="550070"/>
      </dsp:txXfrm>
    </dsp:sp>
    <dsp:sp modelId="{59F031E0-D96E-4739-B498-3B2289D15E37}">
      <dsp:nvSpPr>
        <dsp:cNvPr id="0" name=""/>
        <dsp:cNvSpPr/>
      </dsp:nvSpPr>
      <dsp:spPr>
        <a:xfrm>
          <a:off x="6503216" y="1072721"/>
          <a:ext cx="1652980" cy="1363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latin typeface="Calibri" panose="020F0502020204030204" pitchFamily="34" charset="0"/>
            </a:rPr>
            <a:t> How do we empower employees to become outcome-focused, and understand how they contribute to our purpose?</a:t>
          </a:r>
          <a:endParaRPr lang="en-US" sz="1000" kern="1200" dirty="0">
            <a:solidFill>
              <a:schemeClr val="tx1"/>
            </a:solidFill>
            <a:latin typeface="Calibri" panose="020F0502020204030204" pitchFamily="34" charset="0"/>
          </a:endParaRPr>
        </a:p>
      </dsp:txBody>
      <dsp:txXfrm>
        <a:off x="6534591" y="1396245"/>
        <a:ext cx="1590230" cy="1008463"/>
      </dsp:txXfrm>
    </dsp:sp>
    <dsp:sp modelId="{5AD22CA9-EE42-4EB4-954D-F98EFAD18DFF}">
      <dsp:nvSpPr>
        <dsp:cNvPr id="0" name=""/>
        <dsp:cNvSpPr/>
      </dsp:nvSpPr>
      <dsp:spPr>
        <a:xfrm>
          <a:off x="6870545" y="780572"/>
          <a:ext cx="1469315" cy="584298"/>
        </a:xfrm>
        <a:prstGeom prst="roundRect">
          <a:avLst>
            <a:gd name="adj" fmla="val 10000"/>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rPr>
            <a:t>EMPLOYEE LEARNING &amp; GROWTH</a:t>
          </a:r>
          <a:endParaRPr lang="en-US" sz="1400" b="1" kern="1200" dirty="0">
            <a:latin typeface="Calibri"/>
          </a:endParaRPr>
        </a:p>
      </dsp:txBody>
      <dsp:txXfrm>
        <a:off x="6887659" y="797686"/>
        <a:ext cx="1435087" cy="55007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FEB51DD-B663-2C49-A33C-3BDAE4D692F7}" type="datetime1">
              <a:rPr lang="en-CA" smtClean="0"/>
              <a:pPr/>
              <a:t>2019-06-03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5028E8-0986-2C48-A24F-782A77C255B6}" type="slidenum">
              <a:rPr lang="en-US" smtClean="0"/>
              <a:pPr/>
              <a:t>‹#›</a:t>
            </a:fld>
            <a:endParaRPr lang="en-US" dirty="0"/>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5F0E7D-8826-524E-BBC7-812C7A04AA7C}" type="datetime1">
              <a:rPr lang="en-CA" smtClean="0"/>
              <a:pPr/>
              <a:t>2019-06-03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624DC8D-BEC2-D34A-81E1-6AC3BD4AB132}" type="slidenum">
              <a:rPr lang="en-US" smtClean="0"/>
              <a:pPr/>
              <a:t>‹#›</a:t>
            </a:fld>
            <a:endParaRPr lang="en-US" dirty="0"/>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1</a:t>
            </a:fld>
            <a:endParaRPr lang="en-US" dirty="0"/>
          </a:p>
        </p:txBody>
      </p:sp>
    </p:spTree>
    <p:extLst>
      <p:ext uri="{BB962C8B-B14F-4D97-AF65-F5344CB8AC3E}">
        <p14:creationId xmlns:p14="http://schemas.microsoft.com/office/powerpoint/2010/main" val="368469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10</a:t>
            </a:fld>
            <a:endParaRPr lang="en-US" dirty="0"/>
          </a:p>
        </p:txBody>
      </p:sp>
    </p:spTree>
    <p:extLst>
      <p:ext uri="{BB962C8B-B14F-4D97-AF65-F5344CB8AC3E}">
        <p14:creationId xmlns:p14="http://schemas.microsoft.com/office/powerpoint/2010/main" val="111593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To become more cross-functional and flexible as an organization is a process that needs to be managed.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11</a:t>
            </a:fld>
            <a:endParaRPr lang="en-US" dirty="0"/>
          </a:p>
        </p:txBody>
      </p:sp>
    </p:spTree>
    <p:extLst>
      <p:ext uri="{BB962C8B-B14F-4D97-AF65-F5344CB8AC3E}">
        <p14:creationId xmlns:p14="http://schemas.microsoft.com/office/powerpoint/2010/main" val="133123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5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12</a:t>
            </a:fld>
            <a:endParaRPr lang="en-US" dirty="0"/>
          </a:p>
        </p:txBody>
      </p:sp>
    </p:spTree>
    <p:extLst>
      <p:ext uri="{BB962C8B-B14F-4D97-AF65-F5344CB8AC3E}">
        <p14:creationId xmlns:p14="http://schemas.microsoft.com/office/powerpoint/2010/main" val="325255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smtClean="0"/>
              <a:t>The</a:t>
            </a:r>
            <a:r>
              <a:rPr lang="en-CA" sz="1050" baseline="0" dirty="0" smtClean="0"/>
              <a:t> 16 objectives are outlined in the Cabinet Strategy Map.</a:t>
            </a:r>
            <a:endParaRPr lang="en-CA" sz="105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13</a:t>
            </a:fld>
            <a:endParaRPr lang="en-US" dirty="0"/>
          </a:p>
        </p:txBody>
      </p:sp>
    </p:spTree>
    <p:extLst>
      <p:ext uri="{BB962C8B-B14F-4D97-AF65-F5344CB8AC3E}">
        <p14:creationId xmlns:p14="http://schemas.microsoft.com/office/powerpoint/2010/main" val="425757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Outcome-driven</a:t>
            </a:r>
            <a:r>
              <a:rPr lang="en-CA" baseline="0" dirty="0" smtClean="0"/>
              <a:t> design and delivery of services something we haven’t focused on but recognize the need for it.</a:t>
            </a:r>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14</a:t>
            </a:fld>
            <a:endParaRPr lang="en-US" dirty="0"/>
          </a:p>
        </p:txBody>
      </p:sp>
    </p:spTree>
    <p:extLst>
      <p:ext uri="{BB962C8B-B14F-4D97-AF65-F5344CB8AC3E}">
        <p14:creationId xmlns:p14="http://schemas.microsoft.com/office/powerpoint/2010/main" val="28529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Priorities for the </a:t>
            </a:r>
            <a:r>
              <a:rPr lang="en-CA" dirty="0" smtClean="0"/>
              <a:t>City of San Francisco.</a:t>
            </a:r>
            <a:r>
              <a:rPr lang="en-CA" baseline="0" dirty="0" smtClean="0"/>
              <a:t> </a:t>
            </a:r>
            <a:r>
              <a:rPr lang="en-CA" baseline="0" dirty="0" smtClean="0"/>
              <a:t>Can see at a glance what they’re focused on from a results perspective. </a:t>
            </a:r>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15</a:t>
            </a:fld>
            <a:endParaRPr lang="en-US" dirty="0"/>
          </a:p>
        </p:txBody>
      </p:sp>
    </p:spTree>
    <p:extLst>
      <p:ext uri="{BB962C8B-B14F-4D97-AF65-F5344CB8AC3E}">
        <p14:creationId xmlns:p14="http://schemas.microsoft.com/office/powerpoint/2010/main" val="44558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16</a:t>
            </a:fld>
            <a:endParaRPr lang="en-US" dirty="0"/>
          </a:p>
        </p:txBody>
      </p:sp>
    </p:spTree>
    <p:extLst>
      <p:ext uri="{BB962C8B-B14F-4D97-AF65-F5344CB8AC3E}">
        <p14:creationId xmlns:p14="http://schemas.microsoft.com/office/powerpoint/2010/main" val="89462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5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17</a:t>
            </a:fld>
            <a:endParaRPr lang="en-US" dirty="0"/>
          </a:p>
        </p:txBody>
      </p:sp>
    </p:spTree>
    <p:extLst>
      <p:ext uri="{BB962C8B-B14F-4D97-AF65-F5344CB8AC3E}">
        <p14:creationId xmlns:p14="http://schemas.microsoft.com/office/powerpoint/2010/main" val="213552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18</a:t>
            </a:fld>
            <a:endParaRPr lang="en-US" dirty="0"/>
          </a:p>
        </p:txBody>
      </p:sp>
    </p:spTree>
    <p:extLst>
      <p:ext uri="{BB962C8B-B14F-4D97-AF65-F5344CB8AC3E}">
        <p14:creationId xmlns:p14="http://schemas.microsoft.com/office/powerpoint/2010/main" val="1843245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Design thinking, or human-centred design thinking,</a:t>
            </a:r>
            <a:r>
              <a:rPr lang="en-CA" baseline="0" dirty="0" smtClean="0"/>
              <a:t> is a process for creative problem solving. It helps organizations put the client or customer at the heart of their service or product they’re designing, which leads to better internal processes, services and outcomes.</a:t>
            </a:r>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19</a:t>
            </a:fld>
            <a:endParaRPr lang="en-US" dirty="0"/>
          </a:p>
        </p:txBody>
      </p:sp>
    </p:spTree>
    <p:extLst>
      <p:ext uri="{BB962C8B-B14F-4D97-AF65-F5344CB8AC3E}">
        <p14:creationId xmlns:p14="http://schemas.microsoft.com/office/powerpoint/2010/main" val="418210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50" baseline="0" dirty="0" smtClean="0"/>
          </a:p>
          <a:p>
            <a:endParaRPr lang="en-CA" sz="1050" dirty="0"/>
          </a:p>
          <a:p>
            <a:r>
              <a:rPr lang="en-CA" sz="1050" baseline="0" dirty="0" smtClean="0"/>
              <a:t>We are just getting started with the possibilities  related to Artificial </a:t>
            </a:r>
            <a:r>
              <a:rPr lang="en-CA" sz="1050" dirty="0"/>
              <a:t>Intelligence, The Internet of Things, Robotics, Blockchain, 3-D Printing, Driverless Vehicles, Smart Cities, etc. </a:t>
            </a:r>
            <a:endParaRPr lang="en-CA" sz="1050" dirty="0" smtClean="0"/>
          </a:p>
          <a:p>
            <a:endParaRPr lang="en-CA" sz="1050" dirty="0"/>
          </a:p>
          <a:p>
            <a:r>
              <a:rPr lang="en-CA" sz="1050" dirty="0" smtClean="0"/>
              <a:t>Previous </a:t>
            </a:r>
            <a:r>
              <a:rPr lang="en-CA" sz="1050" dirty="0"/>
              <a:t>industrial revolutions include: 1. 18</a:t>
            </a:r>
            <a:r>
              <a:rPr lang="en-CA" sz="1050" baseline="30000" dirty="0"/>
              <a:t>th</a:t>
            </a:r>
            <a:r>
              <a:rPr lang="en-CA" sz="1050" dirty="0"/>
              <a:t> century power generation and mechanical automation (drivers quality of life and engineering sciences); 2. early 20</a:t>
            </a:r>
            <a:r>
              <a:rPr lang="en-CA" sz="1050" baseline="30000" dirty="0"/>
              <a:t>th</a:t>
            </a:r>
            <a:r>
              <a:rPr lang="en-CA" sz="1050" dirty="0"/>
              <a:t> century mobility industrialization (conveyor belts, large-scale manufacturing, automobiles); 3. Early-Mid 1950s, Electronic Automation (first computers); 4. 21</a:t>
            </a:r>
            <a:r>
              <a:rPr lang="en-CA" sz="1050" baseline="30000" dirty="0"/>
              <a:t>st</a:t>
            </a:r>
            <a:r>
              <a:rPr lang="en-CA" sz="1050" dirty="0"/>
              <a:t> century Smart and Autonomous Systems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2</a:t>
            </a:fld>
            <a:endParaRPr lang="en-US" dirty="0"/>
          </a:p>
        </p:txBody>
      </p:sp>
    </p:spTree>
    <p:extLst>
      <p:ext uri="{BB962C8B-B14F-4D97-AF65-F5344CB8AC3E}">
        <p14:creationId xmlns:p14="http://schemas.microsoft.com/office/powerpoint/2010/main" val="182739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20</a:t>
            </a:fld>
            <a:endParaRPr lang="en-US" dirty="0"/>
          </a:p>
        </p:txBody>
      </p:sp>
    </p:spTree>
    <p:extLst>
      <p:ext uri="{BB962C8B-B14F-4D97-AF65-F5344CB8AC3E}">
        <p14:creationId xmlns:p14="http://schemas.microsoft.com/office/powerpoint/2010/main" val="233405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3</a:t>
            </a:fld>
            <a:endParaRPr lang="en-US" dirty="0"/>
          </a:p>
        </p:txBody>
      </p:sp>
    </p:spTree>
    <p:extLst>
      <p:ext uri="{BB962C8B-B14F-4D97-AF65-F5344CB8AC3E}">
        <p14:creationId xmlns:p14="http://schemas.microsoft.com/office/powerpoint/2010/main" val="283760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smtClean="0"/>
              <a:t>What does it mean to be outcome focused?</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4</a:t>
            </a:fld>
            <a:endParaRPr lang="en-US" dirty="0"/>
          </a:p>
        </p:txBody>
      </p:sp>
    </p:spTree>
    <p:extLst>
      <p:ext uri="{BB962C8B-B14F-4D97-AF65-F5344CB8AC3E}">
        <p14:creationId xmlns:p14="http://schemas.microsoft.com/office/powerpoint/2010/main" val="153378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5</a:t>
            </a:fld>
            <a:endParaRPr lang="en-US" dirty="0"/>
          </a:p>
        </p:txBody>
      </p:sp>
    </p:spTree>
    <p:extLst>
      <p:ext uri="{BB962C8B-B14F-4D97-AF65-F5344CB8AC3E}">
        <p14:creationId xmlns:p14="http://schemas.microsoft.com/office/powerpoint/2010/main" val="33879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 strategy is</a:t>
            </a:r>
            <a:r>
              <a:rPr lang="en-CA" baseline="0" dirty="0" smtClean="0"/>
              <a:t> to support this vision with two essential elements: 1. Transforming our work; 2. Transforming our culture</a:t>
            </a:r>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6</a:t>
            </a:fld>
            <a:endParaRPr lang="en-US" dirty="0"/>
          </a:p>
        </p:txBody>
      </p:sp>
    </p:spTree>
    <p:extLst>
      <p:ext uri="{BB962C8B-B14F-4D97-AF65-F5344CB8AC3E}">
        <p14:creationId xmlns:p14="http://schemas.microsoft.com/office/powerpoint/2010/main" val="92466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Developed over 30 years ago by two Harvard professors, Kaplan and Norton, who looked to</a:t>
            </a:r>
            <a:r>
              <a:rPr lang="en-CA" baseline="0" dirty="0" smtClean="0"/>
              <a:t> discern what made certain organizations successful. They found companies that focused on attaining targets associated with four areas (or perspectives) were more likely to achieve their strategy and sustain long-term success.</a:t>
            </a:r>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pPr/>
              <a:t>7</a:t>
            </a:fld>
            <a:endParaRPr lang="en-US" dirty="0"/>
          </a:p>
        </p:txBody>
      </p:sp>
    </p:spTree>
    <p:extLst>
      <p:ext uri="{BB962C8B-B14F-4D97-AF65-F5344CB8AC3E}">
        <p14:creationId xmlns:p14="http://schemas.microsoft.com/office/powerpoint/2010/main" val="134055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what’s the alternative? How do organizations successfully</a:t>
            </a:r>
            <a:r>
              <a:rPr lang="en-CA" baseline="0" dirty="0" smtClean="0"/>
              <a:t> achieve strategy execution? And by strategy, I’ll use the Paul Niven definition: Strategy represents the broad priority or priorities adopted by an organization, in recognition of its operating environment and in pursuit of its mission. </a:t>
            </a:r>
            <a:endParaRPr lang="en-C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8</a:t>
            </a:fld>
            <a:endParaRPr lang="en-US" dirty="0"/>
          </a:p>
        </p:txBody>
      </p:sp>
    </p:spTree>
    <p:extLst>
      <p:ext uri="{BB962C8B-B14F-4D97-AF65-F5344CB8AC3E}">
        <p14:creationId xmlns:p14="http://schemas.microsoft.com/office/powerpoint/2010/main" val="210984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5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624DC8D-BEC2-D34A-81E1-6AC3BD4AB132}" type="slidenum">
              <a:rPr lang="en-US" smtClean="0"/>
              <a:t>9</a:t>
            </a:fld>
            <a:endParaRPr lang="en-US" dirty="0"/>
          </a:p>
        </p:txBody>
      </p:sp>
    </p:spTree>
    <p:extLst>
      <p:ext uri="{BB962C8B-B14F-4D97-AF65-F5344CB8AC3E}">
        <p14:creationId xmlns:p14="http://schemas.microsoft.com/office/powerpoint/2010/main" val="2196561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rmAutofit/>
          </a:bodyPr>
          <a:lstStyle>
            <a:lvl1pPr algn="ctr">
              <a:defRPr sz="3200">
                <a:solidFill>
                  <a:srgbClr val="52535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a:xfrm>
            <a:off x="457200" y="6250300"/>
            <a:ext cx="2133600" cy="273844"/>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1962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2639684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endParaRPr lang="en-US" dirty="0"/>
          </a:p>
        </p:txBody>
      </p:sp>
      <p:sp>
        <p:nvSpPr>
          <p:cNvPr id="3" name="Picture Placeholder 2"/>
          <p:cNvSpPr>
            <a:spLocks noGrp="1"/>
          </p:cNvSpPr>
          <p:nvPr>
            <p:ph type="pic" sz="quarter" idx="11"/>
          </p:nvPr>
        </p:nvSpPr>
        <p:spPr>
          <a:xfrm>
            <a:off x="1007268" y="86874"/>
            <a:ext cx="8936832" cy="1984814"/>
          </a:xfrm>
        </p:spPr>
        <p:txBody>
          <a:bodyPr/>
          <a:lstStyle>
            <a:lvl1pPr marL="0" indent="0" algn="ctr">
              <a:buNone/>
              <a:defRPr>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
        <p:nvSpPr>
          <p:cNvPr id="5" name="Rectangle 4"/>
          <p:cNvSpPr/>
          <p:nvPr userDrawn="1"/>
        </p:nvSpPr>
        <p:spPr>
          <a:xfrm>
            <a:off x="266136" y="4662437"/>
            <a:ext cx="1482264"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60D1EDE-7116-2443-9BDD-368CE5B37660}" type="slidenum">
              <a:rPr kumimoji="0" lang="en-US" sz="1200" b="0" i="0" u="none" strike="noStrike" kern="1200" cap="none" spc="0" normalizeH="0" baseline="0" noProof="0" smtClean="0">
                <a:ln>
                  <a:noFill/>
                </a:ln>
                <a:solidFill>
                  <a:srgbClr val="000000">
                    <a:tint val="75000"/>
                  </a:srgbClr>
                </a:solidFill>
                <a:effectLst/>
                <a:uLnTx/>
                <a:uFillTx/>
                <a:latin typeface="Calibri Light" panose="020F0302020204030204" pitchFamily="34" charset="0"/>
                <a:ea typeface="+mn-ea"/>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Calibri Light" panose="020F0302020204030204" pitchFamily="34" charset="0"/>
              <a:ea typeface="+mn-ea"/>
            </a:endParaRPr>
          </a:p>
        </p:txBody>
      </p:sp>
    </p:spTree>
    <p:extLst>
      <p:ext uri="{BB962C8B-B14F-4D97-AF65-F5344CB8AC3E}">
        <p14:creationId xmlns:p14="http://schemas.microsoft.com/office/powerpoint/2010/main" val="54011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lored Backgrou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4719451"/>
            <a:ext cx="2133600" cy="273844"/>
          </a:xfrm>
          <a:prstGeom prst="rect">
            <a:avLst/>
          </a:prstGeom>
        </p:spPr>
        <p:txBody>
          <a:bodyPr/>
          <a:lstStyle/>
          <a:p>
            <a:endParaRPr lang="en-US" dirty="0"/>
          </a:p>
        </p:txBody>
      </p:sp>
      <p:sp>
        <p:nvSpPr>
          <p:cNvPr id="9" name="Rectangle 8"/>
          <p:cNvSpPr/>
          <p:nvPr userDrawn="1"/>
        </p:nvSpPr>
        <p:spPr>
          <a:xfrm>
            <a:off x="0" y="0"/>
            <a:ext cx="9144000" cy="5143500"/>
          </a:xfrm>
          <a:prstGeom prst="rect">
            <a:avLst/>
          </a:prstGeom>
          <a:solidFill>
            <a:srgbClr val="A5DA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61174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1012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543" y="4795257"/>
            <a:ext cx="2133600" cy="273844"/>
          </a:xfrm>
        </p:spPr>
        <p:txBody>
          <a:bodyPr/>
          <a:lstStyle>
            <a:lvl1pPr algn="l">
              <a:defRPr/>
            </a:lvl1pPr>
          </a:lstStyle>
          <a:p>
            <a:fld id="{D60D1EDE-7116-2443-9BDD-368CE5B37660}" type="slidenum">
              <a:rPr lang="en-US" smtClean="0"/>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299047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1182919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50300"/>
            <a:ext cx="2133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60D1EDE-7116-2443-9BDD-368CE5B37660}"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571863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cs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0823"/>
            <a:ext cx="4040188" cy="479822"/>
          </a:xfrm>
        </p:spPr>
        <p:txBody>
          <a:bodyPr anchor="b"/>
          <a:lstStyle>
            <a:lvl1pPr marL="0" indent="0">
              <a:buNone/>
              <a:defRPr sz="1800" b="1">
                <a:latin typeface="+mj-lt"/>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80644"/>
            <a:ext cx="4040188" cy="2963466"/>
          </a:xfrm>
        </p:spPr>
        <p:txBody>
          <a:bodyPr>
            <a:normAutofit/>
          </a:bodyPr>
          <a:lstStyle>
            <a:lvl1pPr>
              <a:defRPr sz="1800">
                <a:latin typeface="+mn-lt"/>
                <a:cs typeface="Calibri"/>
              </a:defRPr>
            </a:lvl1pPr>
            <a:lvl2pPr>
              <a:defRPr sz="1600">
                <a:latin typeface="+mn-lt"/>
                <a:cs typeface="Calibri"/>
              </a:defRPr>
            </a:lvl2pPr>
            <a:lvl3pPr>
              <a:defRPr sz="1400">
                <a:latin typeface="+mn-lt"/>
                <a:cs typeface="Calibri"/>
              </a:defRPr>
            </a:lvl3pPr>
            <a:lvl4pPr>
              <a:defRPr sz="1200">
                <a:latin typeface="+mn-lt"/>
                <a:cs typeface="Calibri"/>
              </a:defRPr>
            </a:lvl4pPr>
            <a:lvl5pPr>
              <a:defRPr sz="1200">
                <a:latin typeface="+mn-lt"/>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000823"/>
            <a:ext cx="4041775" cy="479822"/>
          </a:xfrm>
        </p:spPr>
        <p:txBody>
          <a:bodyPr anchor="b"/>
          <a:lstStyle>
            <a:lvl1pPr marL="0" indent="0">
              <a:buNone/>
              <a:defRPr sz="1800" b="1">
                <a:latin typeface="+mj-lt"/>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480644"/>
            <a:ext cx="4041775" cy="2963466"/>
          </a:xfrm>
        </p:spPr>
        <p:txBody>
          <a:bodyPr>
            <a:normAutofit/>
          </a:bodyPr>
          <a:lstStyle>
            <a:lvl1pPr>
              <a:defRPr sz="1800">
                <a:latin typeface="+mn-lt"/>
                <a:cs typeface="Calibri"/>
              </a:defRPr>
            </a:lvl1pPr>
            <a:lvl2pPr>
              <a:defRPr sz="1600">
                <a:latin typeface="+mn-lt"/>
                <a:cs typeface="Calibri"/>
              </a:defRPr>
            </a:lvl2pPr>
            <a:lvl3pPr>
              <a:defRPr sz="1400">
                <a:latin typeface="+mn-lt"/>
                <a:cs typeface="Calibri"/>
              </a:defRPr>
            </a:lvl3pPr>
            <a:lvl4pPr>
              <a:defRPr sz="1200">
                <a:latin typeface="+mn-lt"/>
                <a:cs typeface="Calibri"/>
              </a:defRPr>
            </a:lvl4pPr>
            <a:lvl5pPr>
              <a:defRPr sz="1200">
                <a:latin typeface="+mn-lt"/>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250300"/>
            <a:ext cx="2133600" cy="273844"/>
          </a:xfrm>
          <a:prstGeom prst="rect">
            <a:avLst/>
          </a:prstGeom>
        </p:spPr>
        <p:txBody>
          <a:bodyPr/>
          <a:lstStyle>
            <a:lvl1pPr>
              <a:defRPr sz="1100">
                <a:latin typeface="Calibri"/>
                <a:cs typeface="Calibri"/>
              </a:defRPr>
            </a:lvl1pPr>
          </a:lstStyle>
          <a:p>
            <a:endParaRPr lang="en-US" dirty="0"/>
          </a:p>
        </p:txBody>
      </p:sp>
      <p:sp>
        <p:nvSpPr>
          <p:cNvPr id="9" name="Slide Number Placeholder 8"/>
          <p:cNvSpPr>
            <a:spLocks noGrp="1"/>
          </p:cNvSpPr>
          <p:nvPr>
            <p:ph type="sldNum" sz="quarter" idx="12"/>
          </p:nvPr>
        </p:nvSpPr>
        <p:spPr/>
        <p:txBody>
          <a:bodyPr/>
          <a:lstStyle>
            <a:lvl1pPr>
              <a:defRPr sz="1100">
                <a:latin typeface="Calibri"/>
                <a:cs typeface="Calibri"/>
              </a:defRPr>
            </a:lvl1pPr>
          </a:lstStyle>
          <a:p>
            <a:fld id="{D60D1EDE-7116-2443-9BDD-368CE5B37660}"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1333726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057900" y="4121944"/>
            <a:ext cx="3086100" cy="102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27229464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415382" y="1108869"/>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2" name="Picture 20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5031" y="4500000"/>
            <a:ext cx="2267712" cy="442204"/>
          </a:xfrm>
          <a:prstGeom prst="rect">
            <a:avLst/>
          </a:prstGeom>
        </p:spPr>
      </p:pic>
    </p:spTree>
    <p:extLst>
      <p:ext uri="{BB962C8B-B14F-4D97-AF65-F5344CB8AC3E}">
        <p14:creationId xmlns:p14="http://schemas.microsoft.com/office/powerpoint/2010/main" val="7758839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000" y="4500000"/>
            <a:ext cx="2267712" cy="442204"/>
          </a:xfrm>
          <a:prstGeom prst="rect">
            <a:avLst/>
          </a:prstGeom>
        </p:spPr>
      </p:pic>
    </p:spTree>
    <p:extLst>
      <p:ext uri="{BB962C8B-B14F-4D97-AF65-F5344CB8AC3E}">
        <p14:creationId xmlns:p14="http://schemas.microsoft.com/office/powerpoint/2010/main" val="3476483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927" y="130723"/>
            <a:ext cx="6096000" cy="356085"/>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0232"/>
            <a:ext cx="813633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7137" y="4736315"/>
            <a:ext cx="2133600" cy="273844"/>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cs typeface="Calibri Light" panose="020F0302020204030204" pitchFamily="34" charset="0"/>
              </a:defRPr>
            </a:lvl1pPr>
          </a:lstStyle>
          <a:p>
            <a:fld id="{D60D1EDE-7116-2443-9BDD-368CE5B37660}" type="slidenum">
              <a:rPr lang="en-US" smtClean="0"/>
              <a:pPr/>
              <a:t>‹#›</a:t>
            </a:fld>
            <a:endParaRPr lang="en-US" dirty="0"/>
          </a:p>
        </p:txBody>
      </p:sp>
      <p:sp>
        <p:nvSpPr>
          <p:cNvPr id="32" name="Date Placeholder 3"/>
          <p:cNvSpPr txBox="1">
            <a:spLocks/>
          </p:cNvSpPr>
          <p:nvPr userDrawn="1"/>
        </p:nvSpPr>
        <p:spPr>
          <a:xfrm>
            <a:off x="-994982" y="4714284"/>
            <a:ext cx="5290202"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000" dirty="0">
              <a:solidFill>
                <a:schemeClr val="bg1">
                  <a:lumMod val="65000"/>
                </a:schemeClr>
              </a:solidFill>
              <a:latin typeface="+mn-lt"/>
              <a:cs typeface="Calibri"/>
            </a:endParaRPr>
          </a:p>
        </p:txBody>
      </p:sp>
    </p:spTree>
    <p:extLst>
      <p:ext uri="{BB962C8B-B14F-4D97-AF65-F5344CB8AC3E}">
        <p14:creationId xmlns:p14="http://schemas.microsoft.com/office/powerpoint/2010/main" val="122105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66" r:id="rId7"/>
    <p:sldLayoutId id="2147483668" r:id="rId8"/>
    <p:sldLayoutId id="2147483667" r:id="rId9"/>
    <p:sldLayoutId id="2147483660" r:id="rId10"/>
    <p:sldLayoutId id="2147483663" r:id="rId11"/>
    <p:sldLayoutId id="2147483669" r:id="rId12"/>
  </p:sldLayoutIdLst>
  <p:timing>
    <p:tnLst>
      <p:par>
        <p:cTn id="1" dur="indefinite" restart="never" nodeType="tmRoot"/>
      </p:par>
    </p:tnLst>
  </p:timing>
  <p:hf hdr="0" dt="0"/>
  <p:txStyles>
    <p:titleStyle>
      <a:lvl1pPr algn="l" defTabSz="457200" rtl="0" eaLnBrk="1" latinLnBrk="0" hangingPunct="1">
        <a:spcBef>
          <a:spcPct val="0"/>
        </a:spcBef>
        <a:buNone/>
        <a:defRPr sz="1400" b="1" kern="1200">
          <a:solidFill>
            <a:srgbClr val="525350"/>
          </a:solidFill>
          <a:latin typeface="+mj-lt"/>
          <a:ea typeface="+mj-ea"/>
          <a:cs typeface="Calibri"/>
        </a:defRPr>
      </a:lvl1pPr>
    </p:titleStyle>
    <p:bodyStyle>
      <a:lvl1pPr marL="342900" indent="-342900" algn="l" defTabSz="457200" rtl="0" eaLnBrk="1" latinLnBrk="0" hangingPunct="1">
        <a:spcBef>
          <a:spcPct val="20000"/>
        </a:spcBef>
        <a:buFont typeface="Arial"/>
        <a:buChar char="•"/>
        <a:defRPr sz="2400" kern="1200">
          <a:solidFill>
            <a:srgbClr val="525350"/>
          </a:solidFill>
          <a:latin typeface="+mj-lt"/>
          <a:ea typeface="+mn-ea"/>
          <a:cs typeface="Calibri"/>
        </a:defRPr>
      </a:lvl1pPr>
      <a:lvl2pPr marL="742950" indent="-285750" algn="l" defTabSz="457200" rtl="0" eaLnBrk="1" latinLnBrk="0" hangingPunct="1">
        <a:spcBef>
          <a:spcPct val="20000"/>
        </a:spcBef>
        <a:buFont typeface="Arial"/>
        <a:buChar char="–"/>
        <a:defRPr sz="2000" kern="1200">
          <a:solidFill>
            <a:srgbClr val="525350"/>
          </a:solidFill>
          <a:latin typeface="+mn-lt"/>
          <a:ea typeface="+mn-ea"/>
          <a:cs typeface="Calibri"/>
        </a:defRPr>
      </a:lvl2pPr>
      <a:lvl3pPr marL="1143000" indent="-228600" algn="l" defTabSz="457200" rtl="0" eaLnBrk="1" latinLnBrk="0" hangingPunct="1">
        <a:spcBef>
          <a:spcPct val="20000"/>
        </a:spcBef>
        <a:buFont typeface="Arial"/>
        <a:buChar char="•"/>
        <a:defRPr sz="1800" kern="1200">
          <a:solidFill>
            <a:srgbClr val="525350"/>
          </a:solidFill>
          <a:latin typeface="+mn-lt"/>
          <a:ea typeface="+mn-ea"/>
          <a:cs typeface="Calibri"/>
        </a:defRPr>
      </a:lvl3pPr>
      <a:lvl4pPr marL="1600200" indent="-228600" algn="l" defTabSz="457200" rtl="0" eaLnBrk="1" latinLnBrk="0" hangingPunct="1">
        <a:spcBef>
          <a:spcPct val="20000"/>
        </a:spcBef>
        <a:buFont typeface="Arial"/>
        <a:buChar char="–"/>
        <a:defRPr sz="1600" kern="1200">
          <a:solidFill>
            <a:srgbClr val="525350"/>
          </a:solidFill>
          <a:latin typeface="+mn-lt"/>
          <a:ea typeface="+mn-ea"/>
          <a:cs typeface="Calibri"/>
        </a:defRPr>
      </a:lvl4pPr>
      <a:lvl5pPr marL="2057400" indent="-228600" algn="l" defTabSz="457200" rtl="0" eaLnBrk="1" latinLnBrk="0" hangingPunct="1">
        <a:spcBef>
          <a:spcPct val="20000"/>
        </a:spcBef>
        <a:buFont typeface="Arial"/>
        <a:buChar char="»"/>
        <a:defRPr sz="1600" kern="1200">
          <a:solidFill>
            <a:srgbClr val="525350"/>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pPr/>
              <a:t>1</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 xmlns:a14="http://schemas.microsoft.com/office/drawing/2010/main" xmlns:mv="urn:schemas-microsoft-com:mac:vml" xmlns:mc="http://schemas.openxmlformats.org/markup-compatibility/2006">
                <a:no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 xmlns:a14="http://schemas.microsoft.com/office/drawing/2010/main" xmlns:mv="urn:schemas-microsoft-com:mac:vml" xmlns:mc="http://schemas.openxmlformats.org/markup-compatibility/2006">
                <a:no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TextBox 157"/>
          <p:cNvSpPr txBox="1"/>
          <p:nvPr/>
        </p:nvSpPr>
        <p:spPr>
          <a:xfrm>
            <a:off x="4378602" y="2390726"/>
            <a:ext cx="3171702" cy="446276"/>
          </a:xfrm>
          <a:prstGeom prst="rect">
            <a:avLst/>
          </a:prstGeom>
          <a:noFill/>
        </p:spPr>
        <p:txBody>
          <a:bodyPr wrap="square" lIns="0" rtlCol="0">
            <a:spAutoFit/>
          </a:bodyPr>
          <a:lstStyle/>
          <a:p>
            <a:endParaRPr lang="en-US" sz="1200" dirty="0" smtClean="0">
              <a:latin typeface="Calibri Light" panose="020F0302020204030204" pitchFamily="34" charset="0"/>
              <a:ea typeface="Roboto Light" panose="02000000000000000000" pitchFamily="2" charset="0"/>
            </a:endParaRPr>
          </a:p>
          <a:p>
            <a:r>
              <a:rPr lang="en-US" sz="1100" dirty="0" smtClean="0">
                <a:latin typeface="Calibri Light" panose="020F0302020204030204" pitchFamily="34" charset="0"/>
                <a:ea typeface="Roboto Light" panose="02000000000000000000" pitchFamily="2" charset="0"/>
              </a:rPr>
              <a:t>May 16, 2019</a:t>
            </a:r>
            <a:endParaRPr lang="en-US" sz="1100" dirty="0">
              <a:latin typeface="Calibri Light" panose="020F0302020204030204" pitchFamily="34" charset="0"/>
              <a:ea typeface="Roboto Light" panose="02000000000000000000" pitchFamily="2" charset="0"/>
            </a:endParaRPr>
          </a:p>
        </p:txBody>
      </p:sp>
      <p:sp>
        <p:nvSpPr>
          <p:cNvPr id="159" name="Rectangle 158"/>
          <p:cNvSpPr/>
          <p:nvPr/>
        </p:nvSpPr>
        <p:spPr>
          <a:xfrm>
            <a:off x="4378602" y="2203848"/>
            <a:ext cx="4339252" cy="338554"/>
          </a:xfrm>
          <a:prstGeom prst="rect">
            <a:avLst/>
          </a:prstGeom>
        </p:spPr>
        <p:txBody>
          <a:bodyPr wrap="square" lIns="0">
            <a:spAutoFit/>
          </a:bodyPr>
          <a:lstStyle/>
          <a:p>
            <a:r>
              <a:rPr lang="en-US" sz="1600" b="1" dirty="0" smtClean="0"/>
              <a:t>An Introduction for MASS</a:t>
            </a:r>
          </a:p>
        </p:txBody>
      </p:sp>
      <p:sp>
        <p:nvSpPr>
          <p:cNvPr id="160" name="Rectangle 159"/>
          <p:cNvSpPr/>
          <p:nvPr/>
        </p:nvSpPr>
        <p:spPr>
          <a:xfrm>
            <a:off x="4324186" y="1196610"/>
            <a:ext cx="4142352" cy="523220"/>
          </a:xfrm>
          <a:prstGeom prst="rect">
            <a:avLst/>
          </a:prstGeom>
        </p:spPr>
        <p:txBody>
          <a:bodyPr wrap="none" lIns="0">
            <a:spAutoFit/>
          </a:bodyPr>
          <a:lstStyle/>
          <a:p>
            <a:r>
              <a:rPr lang="en-US" sz="2800" b="1" dirty="0" smtClean="0">
                <a:latin typeface="+mj-lt"/>
              </a:rPr>
              <a:t>Balanced Scorecard System</a:t>
            </a:r>
          </a:p>
        </p:txBody>
      </p:sp>
      <p:cxnSp>
        <p:nvCxnSpPr>
          <p:cNvPr id="12" name="Straight Connector 11"/>
          <p:cNvCxnSpPr/>
          <p:nvPr/>
        </p:nvCxnSpPr>
        <p:spPr>
          <a:xfrm rot="10800000" flipV="1">
            <a:off x="4378602" y="1794978"/>
            <a:ext cx="3829984" cy="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06" y="1196610"/>
            <a:ext cx="2540000" cy="2540000"/>
          </a:xfrm>
          <a:prstGeom prst="rect">
            <a:avLst/>
          </a:prstGeom>
        </p:spPr>
      </p:pic>
    </p:spTree>
    <p:extLst>
      <p:ext uri="{BB962C8B-B14F-4D97-AF65-F5344CB8AC3E}">
        <p14:creationId xmlns:p14="http://schemas.microsoft.com/office/powerpoint/2010/main" val="279676953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02" y="158437"/>
            <a:ext cx="6319594" cy="356085"/>
          </a:xfrm>
        </p:spPr>
        <p:txBody>
          <a:bodyPr>
            <a:normAutofit/>
          </a:bodyPr>
          <a:lstStyle/>
          <a:p>
            <a:r>
              <a:rPr lang="en-US" sz="1600" dirty="0" smtClean="0">
                <a:solidFill>
                  <a:schemeClr val="tx1"/>
                </a:solidFill>
              </a:rPr>
              <a:t>Balanced Scorecard System – Interlinked Perspectives</a:t>
            </a:r>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t>10</a:t>
            </a:fld>
            <a:endParaRPr lang="en-US" dirty="0"/>
          </a:p>
        </p:txBody>
      </p:sp>
      <p:graphicFrame>
        <p:nvGraphicFramePr>
          <p:cNvPr id="4" name="Diagram 3"/>
          <p:cNvGraphicFramePr/>
          <p:nvPr>
            <p:extLst/>
          </p:nvPr>
        </p:nvGraphicFramePr>
        <p:xfrm>
          <a:off x="401491" y="817347"/>
          <a:ext cx="8341018" cy="3508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flipH="1">
            <a:off x="329003" y="514522"/>
            <a:ext cx="446325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37796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93" y="163909"/>
            <a:ext cx="5862134" cy="322899"/>
          </a:xfrm>
        </p:spPr>
        <p:txBody>
          <a:bodyPr>
            <a:normAutofit/>
          </a:bodyPr>
          <a:lstStyle/>
          <a:p>
            <a:r>
              <a:rPr lang="en-US" sz="1600" dirty="0" smtClean="0">
                <a:solidFill>
                  <a:schemeClr val="tx1"/>
                </a:solidFill>
              </a:rPr>
              <a:t>Manitoba’s Strategic Pyramid</a:t>
            </a:r>
            <a:endParaRPr lang="en-US" sz="1600" dirty="0">
              <a:solidFill>
                <a:schemeClr val="tx1"/>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t>11</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p:nvPr/>
        </p:nvSpPr>
        <p:spPr>
          <a:xfrm>
            <a:off x="1967316" y="3812876"/>
            <a:ext cx="5181600" cy="700030"/>
          </a:xfrm>
          <a:custGeom>
            <a:avLst/>
            <a:gdLst>
              <a:gd name="connsiteX0" fmla="*/ 477300 w 5181600"/>
              <a:gd name="connsiteY0" fmla="*/ 0 h 700030"/>
              <a:gd name="connsiteX1" fmla="*/ 4710617 w 5181600"/>
              <a:gd name="connsiteY1" fmla="*/ 0 h 700030"/>
              <a:gd name="connsiteX2" fmla="*/ 5181600 w 5181600"/>
              <a:gd name="connsiteY2" fmla="*/ 700030 h 700030"/>
              <a:gd name="connsiteX3" fmla="*/ 0 w 5181600"/>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5181600" h="700030">
                <a:moveTo>
                  <a:pt x="477300" y="0"/>
                </a:moveTo>
                <a:lnTo>
                  <a:pt x="4710617" y="0"/>
                </a:lnTo>
                <a:lnTo>
                  <a:pt x="5181600" y="700030"/>
                </a:lnTo>
                <a:lnTo>
                  <a:pt x="0" y="70003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Freeform 50"/>
          <p:cNvSpPr/>
          <p:nvPr/>
        </p:nvSpPr>
        <p:spPr>
          <a:xfrm>
            <a:off x="2491877" y="3043531"/>
            <a:ext cx="4139421" cy="700030"/>
          </a:xfrm>
          <a:custGeom>
            <a:avLst/>
            <a:gdLst>
              <a:gd name="connsiteX0" fmla="*/ 477300 w 4139421"/>
              <a:gd name="connsiteY0" fmla="*/ 0 h 700030"/>
              <a:gd name="connsiteX1" fmla="*/ 3668437 w 4139421"/>
              <a:gd name="connsiteY1" fmla="*/ 0 h 700030"/>
              <a:gd name="connsiteX2" fmla="*/ 4139421 w 4139421"/>
              <a:gd name="connsiteY2" fmla="*/ 700030 h 700030"/>
              <a:gd name="connsiteX3" fmla="*/ 0 w 4139421"/>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4139421" h="700030">
                <a:moveTo>
                  <a:pt x="477300" y="0"/>
                </a:moveTo>
                <a:lnTo>
                  <a:pt x="3668437" y="0"/>
                </a:lnTo>
                <a:lnTo>
                  <a:pt x="4139421" y="700030"/>
                </a:lnTo>
                <a:lnTo>
                  <a:pt x="0" y="70003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Freeform 55"/>
          <p:cNvSpPr/>
          <p:nvPr/>
        </p:nvSpPr>
        <p:spPr>
          <a:xfrm>
            <a:off x="3016438" y="2274186"/>
            <a:ext cx="3097241" cy="700030"/>
          </a:xfrm>
          <a:custGeom>
            <a:avLst/>
            <a:gdLst>
              <a:gd name="connsiteX0" fmla="*/ 477299 w 3097241"/>
              <a:gd name="connsiteY0" fmla="*/ 0 h 700030"/>
              <a:gd name="connsiteX1" fmla="*/ 2626257 w 3097241"/>
              <a:gd name="connsiteY1" fmla="*/ 0 h 700030"/>
              <a:gd name="connsiteX2" fmla="*/ 3097241 w 3097241"/>
              <a:gd name="connsiteY2" fmla="*/ 700030 h 700030"/>
              <a:gd name="connsiteX3" fmla="*/ 0 w 3097241"/>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3097241" h="700030">
                <a:moveTo>
                  <a:pt x="477299" y="0"/>
                </a:moveTo>
                <a:lnTo>
                  <a:pt x="2626257" y="0"/>
                </a:lnTo>
                <a:lnTo>
                  <a:pt x="3097241" y="700030"/>
                </a:lnTo>
                <a:lnTo>
                  <a:pt x="0" y="70003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Freeform 57"/>
          <p:cNvSpPr/>
          <p:nvPr/>
        </p:nvSpPr>
        <p:spPr>
          <a:xfrm>
            <a:off x="3540997" y="1504841"/>
            <a:ext cx="2055062" cy="700030"/>
          </a:xfrm>
          <a:custGeom>
            <a:avLst/>
            <a:gdLst>
              <a:gd name="connsiteX0" fmla="*/ 477299 w 2055062"/>
              <a:gd name="connsiteY0" fmla="*/ 0 h 700030"/>
              <a:gd name="connsiteX1" fmla="*/ 1584078 w 2055062"/>
              <a:gd name="connsiteY1" fmla="*/ 0 h 700030"/>
              <a:gd name="connsiteX2" fmla="*/ 2055062 w 2055062"/>
              <a:gd name="connsiteY2" fmla="*/ 700030 h 700030"/>
              <a:gd name="connsiteX3" fmla="*/ 0 w 2055062"/>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2055062" h="700030">
                <a:moveTo>
                  <a:pt x="477299" y="0"/>
                </a:moveTo>
                <a:lnTo>
                  <a:pt x="1584078" y="0"/>
                </a:lnTo>
                <a:lnTo>
                  <a:pt x="2055062" y="700030"/>
                </a:lnTo>
                <a:lnTo>
                  <a:pt x="0" y="70003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Freeform 58"/>
          <p:cNvSpPr/>
          <p:nvPr/>
        </p:nvSpPr>
        <p:spPr>
          <a:xfrm>
            <a:off x="4065558" y="687808"/>
            <a:ext cx="1012883" cy="747718"/>
          </a:xfrm>
          <a:custGeom>
            <a:avLst/>
            <a:gdLst>
              <a:gd name="connsiteX0" fmla="*/ 509814 w 1012883"/>
              <a:gd name="connsiteY0" fmla="*/ 0 h 747718"/>
              <a:gd name="connsiteX1" fmla="*/ 1012883 w 1012883"/>
              <a:gd name="connsiteY1" fmla="*/ 747718 h 747718"/>
              <a:gd name="connsiteX2" fmla="*/ 0 w 1012883"/>
              <a:gd name="connsiteY2" fmla="*/ 747718 h 747718"/>
            </a:gdLst>
            <a:ahLst/>
            <a:cxnLst>
              <a:cxn ang="0">
                <a:pos x="connsiteX0" y="connsiteY0"/>
              </a:cxn>
              <a:cxn ang="0">
                <a:pos x="connsiteX1" y="connsiteY1"/>
              </a:cxn>
              <a:cxn ang="0">
                <a:pos x="connsiteX2" y="connsiteY2"/>
              </a:cxn>
            </a:cxnLst>
            <a:rect l="l" t="t" r="r" b="b"/>
            <a:pathLst>
              <a:path w="1012883" h="747718">
                <a:moveTo>
                  <a:pt x="509814" y="0"/>
                </a:moveTo>
                <a:lnTo>
                  <a:pt x="1012883" y="747718"/>
                </a:lnTo>
                <a:lnTo>
                  <a:pt x="0" y="747718"/>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2766204" y="3955142"/>
            <a:ext cx="3611591" cy="253916"/>
          </a:xfrm>
          <a:prstGeom prst="rect">
            <a:avLst/>
          </a:prstGeom>
          <a:noFill/>
        </p:spPr>
        <p:txBody>
          <a:bodyPr wrap="square" rtlCol="0">
            <a:spAutoFit/>
          </a:bodyPr>
          <a:lstStyle/>
          <a:p>
            <a:pPr algn="ctr"/>
            <a:r>
              <a:rPr lang="en-US" sz="1050" b="1" dirty="0" smtClean="0">
                <a:solidFill>
                  <a:schemeClr val="bg1"/>
                </a:solidFill>
                <a:latin typeface="Calibri"/>
                <a:ea typeface="Roboto Light" panose="02000000000000000000" pitchFamily="2" charset="0"/>
              </a:rPr>
              <a:t>Measures and Reporting </a:t>
            </a:r>
            <a:endParaRPr lang="en-US" sz="1050" b="1" dirty="0">
              <a:solidFill>
                <a:schemeClr val="bg1"/>
              </a:solidFill>
              <a:latin typeface="Calibri"/>
            </a:endParaRPr>
          </a:p>
        </p:txBody>
      </p:sp>
      <p:sp>
        <p:nvSpPr>
          <p:cNvPr id="61" name="TextBox 60"/>
          <p:cNvSpPr txBox="1"/>
          <p:nvPr/>
        </p:nvSpPr>
        <p:spPr>
          <a:xfrm>
            <a:off x="2766204" y="3185797"/>
            <a:ext cx="3611591" cy="253916"/>
          </a:xfrm>
          <a:prstGeom prst="rect">
            <a:avLst/>
          </a:prstGeom>
          <a:noFill/>
        </p:spPr>
        <p:txBody>
          <a:bodyPr wrap="square" rtlCol="0">
            <a:spAutoFit/>
          </a:bodyPr>
          <a:lstStyle/>
          <a:p>
            <a:pPr algn="ctr"/>
            <a:r>
              <a:rPr lang="en-US" sz="1050" b="1" dirty="0" smtClean="0">
                <a:solidFill>
                  <a:schemeClr val="bg1"/>
                </a:solidFill>
                <a:latin typeface="Calibri"/>
              </a:rPr>
              <a:t>Departmental Scorecards and Initiatives</a:t>
            </a:r>
            <a:endParaRPr lang="en-US" sz="1050" b="1" dirty="0">
              <a:solidFill>
                <a:schemeClr val="bg1"/>
              </a:solidFill>
              <a:latin typeface="Calibri"/>
            </a:endParaRPr>
          </a:p>
        </p:txBody>
      </p:sp>
      <p:sp>
        <p:nvSpPr>
          <p:cNvPr id="62" name="TextBox 61"/>
          <p:cNvSpPr txBox="1"/>
          <p:nvPr/>
        </p:nvSpPr>
        <p:spPr>
          <a:xfrm>
            <a:off x="2766203" y="2416452"/>
            <a:ext cx="3611591" cy="253916"/>
          </a:xfrm>
          <a:prstGeom prst="rect">
            <a:avLst/>
          </a:prstGeom>
          <a:noFill/>
        </p:spPr>
        <p:txBody>
          <a:bodyPr wrap="square" rtlCol="0">
            <a:spAutoFit/>
          </a:bodyPr>
          <a:lstStyle/>
          <a:p>
            <a:pPr algn="ctr"/>
            <a:r>
              <a:rPr lang="en-US" sz="1050" b="1" dirty="0" smtClean="0">
                <a:solidFill>
                  <a:schemeClr val="bg1"/>
                </a:solidFill>
                <a:latin typeface="Calibri"/>
                <a:ea typeface="Roboto Light" panose="02000000000000000000" pitchFamily="2" charset="0"/>
              </a:rPr>
              <a:t>Cabinet Strategy Map &amp; Objectives</a:t>
            </a:r>
            <a:endParaRPr lang="en-US" sz="500" b="1" dirty="0" smtClean="0">
              <a:solidFill>
                <a:schemeClr val="bg1"/>
              </a:solidFill>
              <a:latin typeface="Calibri"/>
              <a:ea typeface="Roboto Light" panose="02000000000000000000" pitchFamily="2" charset="0"/>
            </a:endParaRPr>
          </a:p>
        </p:txBody>
      </p:sp>
      <p:sp>
        <p:nvSpPr>
          <p:cNvPr id="63" name="TextBox 62"/>
          <p:cNvSpPr txBox="1"/>
          <p:nvPr/>
        </p:nvSpPr>
        <p:spPr>
          <a:xfrm>
            <a:off x="2766204" y="1647107"/>
            <a:ext cx="3611591" cy="253916"/>
          </a:xfrm>
          <a:prstGeom prst="rect">
            <a:avLst/>
          </a:prstGeom>
          <a:noFill/>
        </p:spPr>
        <p:txBody>
          <a:bodyPr wrap="square" rtlCol="0">
            <a:spAutoFit/>
          </a:bodyPr>
          <a:lstStyle/>
          <a:p>
            <a:pPr algn="ctr"/>
            <a:r>
              <a:rPr lang="en-US" sz="1050" b="1" dirty="0" smtClean="0">
                <a:solidFill>
                  <a:schemeClr val="bg1"/>
                </a:solidFill>
                <a:latin typeface="Calibri"/>
                <a:ea typeface="Roboto Light" panose="02000000000000000000" pitchFamily="2" charset="0"/>
              </a:rPr>
              <a:t>Mission &amp; Values</a:t>
            </a:r>
          </a:p>
        </p:txBody>
      </p:sp>
      <p:sp>
        <p:nvSpPr>
          <p:cNvPr id="64" name="TextBox 63"/>
          <p:cNvSpPr txBox="1"/>
          <p:nvPr/>
        </p:nvSpPr>
        <p:spPr>
          <a:xfrm>
            <a:off x="2766202" y="1019116"/>
            <a:ext cx="3611591" cy="415498"/>
          </a:xfrm>
          <a:prstGeom prst="rect">
            <a:avLst/>
          </a:prstGeom>
          <a:noFill/>
        </p:spPr>
        <p:txBody>
          <a:bodyPr wrap="square" rtlCol="0">
            <a:spAutoFit/>
          </a:bodyPr>
          <a:lstStyle/>
          <a:p>
            <a:pPr algn="ctr"/>
            <a:r>
              <a:rPr lang="en-US" sz="1050" b="1" dirty="0" smtClean="0">
                <a:solidFill>
                  <a:schemeClr val="bg1"/>
                </a:solidFill>
                <a:latin typeface="Calibri"/>
                <a:ea typeface="Roboto Light" panose="02000000000000000000" pitchFamily="2" charset="0"/>
              </a:rPr>
              <a:t>Vision </a:t>
            </a:r>
            <a:endParaRPr lang="en-US" sz="1050" b="1" dirty="0" smtClean="0">
              <a:solidFill>
                <a:schemeClr val="bg1"/>
              </a:solidFill>
              <a:latin typeface="Calibri"/>
            </a:endParaRPr>
          </a:p>
          <a:p>
            <a:pPr algn="ctr"/>
            <a:endParaRPr lang="en-US" sz="1050" b="1" dirty="0">
              <a:solidFill>
                <a:schemeClr val="bg1"/>
              </a:solidFill>
              <a:latin typeface="Calibri"/>
            </a:endParaRPr>
          </a:p>
        </p:txBody>
      </p:sp>
      <p:sp>
        <p:nvSpPr>
          <p:cNvPr id="65" name="TextBox 64"/>
          <p:cNvSpPr txBox="1"/>
          <p:nvPr/>
        </p:nvSpPr>
        <p:spPr>
          <a:xfrm>
            <a:off x="415380" y="1445625"/>
            <a:ext cx="2795862" cy="1246495"/>
          </a:xfrm>
          <a:prstGeom prst="rect">
            <a:avLst/>
          </a:prstGeom>
          <a:noFill/>
        </p:spPr>
        <p:txBody>
          <a:bodyPr wrap="square" rtlCol="0">
            <a:spAutoFit/>
          </a:bodyPr>
          <a:lstStyle/>
          <a:p>
            <a:pPr>
              <a:lnSpc>
                <a:spcPct val="150000"/>
              </a:lnSpc>
            </a:pPr>
            <a:r>
              <a:rPr lang="en-US" sz="1000" dirty="0" smtClean="0">
                <a:solidFill>
                  <a:srgbClr val="525350"/>
                </a:solidFill>
                <a:latin typeface="Calibri Light" panose="020F0302020204030204" pitchFamily="34" charset="0"/>
                <a:ea typeface="Roboto Light" panose="02000000000000000000" pitchFamily="2" charset="0"/>
              </a:rPr>
              <a:t>A Balanced Scorecard System facilitates government-wide strategic discussions, which will help to create awareness, build consensus, and support an engaged public service to improve the lives of Manitobans.</a:t>
            </a:r>
            <a:endParaRPr lang="en-US" sz="1000" dirty="0">
              <a:solidFill>
                <a:srgbClr val="525350"/>
              </a:solidFill>
              <a:latin typeface="Calibri Light" panose="020F0302020204030204" pitchFamily="34" charset="0"/>
              <a:ea typeface="Roboto Light" panose="02000000000000000000" pitchFamily="2" charset="0"/>
            </a:endParaRPr>
          </a:p>
        </p:txBody>
      </p:sp>
      <p:sp>
        <p:nvSpPr>
          <p:cNvPr id="66" name="Rectangle 65"/>
          <p:cNvSpPr/>
          <p:nvPr/>
        </p:nvSpPr>
        <p:spPr>
          <a:xfrm>
            <a:off x="393793" y="1005745"/>
            <a:ext cx="3272691" cy="461665"/>
          </a:xfrm>
          <a:prstGeom prst="rect">
            <a:avLst/>
          </a:prstGeom>
        </p:spPr>
        <p:txBody>
          <a:bodyPr wrap="none">
            <a:spAutoFit/>
          </a:bodyPr>
          <a:lstStyle/>
          <a:p>
            <a:r>
              <a:rPr lang="en-US" sz="1200" b="1" dirty="0" smtClean="0">
                <a:solidFill>
                  <a:schemeClr val="accent2"/>
                </a:solidFill>
                <a:latin typeface="Calibri"/>
              </a:rPr>
              <a:t>Why is a </a:t>
            </a:r>
            <a:r>
              <a:rPr lang="en-US" sz="1200" b="1" dirty="0" smtClean="0">
                <a:solidFill>
                  <a:schemeClr val="accent2"/>
                </a:solidFill>
                <a:latin typeface="Calibri"/>
              </a:rPr>
              <a:t>scorecard</a:t>
            </a:r>
            <a:r>
              <a:rPr lang="en-US" sz="1200" b="1" dirty="0" smtClean="0">
                <a:solidFill>
                  <a:schemeClr val="accent2"/>
                </a:solidFill>
                <a:latin typeface="Calibri"/>
              </a:rPr>
              <a:t> </a:t>
            </a:r>
            <a:r>
              <a:rPr lang="en-US" sz="1200" b="1" dirty="0" smtClean="0">
                <a:solidFill>
                  <a:schemeClr val="accent2"/>
                </a:solidFill>
                <a:latin typeface="Calibri"/>
              </a:rPr>
              <a:t>effective?</a:t>
            </a:r>
          </a:p>
          <a:p>
            <a:r>
              <a:rPr lang="en-US" sz="1200" b="1" dirty="0" smtClean="0">
                <a:solidFill>
                  <a:schemeClr val="accent2"/>
                </a:solidFill>
                <a:latin typeface="Calibri"/>
              </a:rPr>
              <a:t>It creates an informed and engaged </a:t>
            </a:r>
            <a:r>
              <a:rPr lang="en-US" sz="1200" b="1" dirty="0">
                <a:solidFill>
                  <a:schemeClr val="accent2"/>
                </a:solidFill>
                <a:latin typeface="Calibri"/>
              </a:rPr>
              <a:t>o</a:t>
            </a:r>
            <a:r>
              <a:rPr lang="en-US" sz="1200" b="1" dirty="0" smtClean="0">
                <a:solidFill>
                  <a:schemeClr val="accent2"/>
                </a:solidFill>
                <a:latin typeface="Calibri"/>
              </a:rPr>
              <a:t>rganization</a:t>
            </a:r>
            <a:endParaRPr lang="en-US" sz="1200" b="1" dirty="0">
              <a:solidFill>
                <a:schemeClr val="accent2"/>
              </a:solidFill>
              <a:latin typeface="Calibri"/>
            </a:endParaRPr>
          </a:p>
        </p:txBody>
      </p:sp>
      <p:grpSp>
        <p:nvGrpSpPr>
          <p:cNvPr id="7" name="Group 6"/>
          <p:cNvGrpSpPr/>
          <p:nvPr/>
        </p:nvGrpSpPr>
        <p:grpSpPr>
          <a:xfrm>
            <a:off x="5033664" y="858851"/>
            <a:ext cx="2581573" cy="577081"/>
            <a:chOff x="6704197" y="1140832"/>
            <a:chExt cx="2326264" cy="577081"/>
          </a:xfrm>
        </p:grpSpPr>
        <p:sp>
          <p:nvSpPr>
            <p:cNvPr id="67" name="TextBox 66"/>
            <p:cNvSpPr txBox="1"/>
            <p:nvPr/>
          </p:nvSpPr>
          <p:spPr>
            <a:xfrm>
              <a:off x="6870434" y="1140832"/>
              <a:ext cx="2160027" cy="577081"/>
            </a:xfrm>
            <a:prstGeom prst="rect">
              <a:avLst/>
            </a:prstGeom>
            <a:noFill/>
          </p:spPr>
          <p:txBody>
            <a:bodyPr wrap="square" rtlCol="0">
              <a:spAutoFit/>
            </a:bodyPr>
            <a:lstStyle/>
            <a:p>
              <a:r>
                <a:rPr lang="en-US" sz="1050" b="1" dirty="0" smtClean="0">
                  <a:latin typeface="Calibri"/>
                  <a:ea typeface="Roboto Light" panose="02000000000000000000" pitchFamily="2" charset="0"/>
                </a:rPr>
                <a:t>Future Focused</a:t>
              </a:r>
              <a:endParaRPr lang="en-US" sz="500" b="1" dirty="0" smtClean="0">
                <a:latin typeface="Calibri"/>
                <a:ea typeface="Roboto Light" panose="02000000000000000000" pitchFamily="2" charset="0"/>
              </a:endParaRPr>
            </a:p>
            <a:p>
              <a:r>
                <a:rPr lang="en-US" sz="1050" dirty="0" smtClean="0">
                  <a:solidFill>
                    <a:srgbClr val="525350"/>
                  </a:solidFill>
                  <a:latin typeface="Calibri Light" panose="020F0302020204030204" pitchFamily="34" charset="0"/>
                  <a:ea typeface="Roboto Light" panose="02000000000000000000" pitchFamily="2" charset="0"/>
                </a:rPr>
                <a:t>An ideal state we consistently strive for</a:t>
              </a:r>
              <a:endParaRPr lang="en-US" sz="1050" b="1" dirty="0">
                <a:solidFill>
                  <a:srgbClr val="525350"/>
                </a:solidFill>
                <a:latin typeface="Calibri"/>
              </a:endParaRPr>
            </a:p>
          </p:txBody>
        </p:sp>
        <p:sp>
          <p:nvSpPr>
            <p:cNvPr id="72" name="Oval 71"/>
            <p:cNvSpPr>
              <a:spLocks noChangeAspect="1"/>
            </p:cNvSpPr>
            <p:nvPr/>
          </p:nvSpPr>
          <p:spPr>
            <a:xfrm>
              <a:off x="6704197" y="1228315"/>
              <a:ext cx="72782" cy="72782"/>
            </a:xfrm>
            <a:prstGeom prst="ellipse">
              <a:avLst/>
            </a:prstGeom>
            <a:solidFill>
              <a:schemeClr val="bg1"/>
            </a:solidFill>
            <a:ln w="12700">
              <a:solidFill>
                <a:schemeClr val="accent1"/>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5541875" y="1582285"/>
            <a:ext cx="2780594" cy="577081"/>
            <a:chOff x="6704197" y="1780664"/>
            <a:chExt cx="2780594" cy="577081"/>
          </a:xfrm>
        </p:grpSpPr>
        <p:sp>
          <p:nvSpPr>
            <p:cNvPr id="68" name="TextBox 67"/>
            <p:cNvSpPr txBox="1"/>
            <p:nvPr/>
          </p:nvSpPr>
          <p:spPr>
            <a:xfrm>
              <a:off x="6870434" y="1780664"/>
              <a:ext cx="2614357" cy="577081"/>
            </a:xfrm>
            <a:prstGeom prst="rect">
              <a:avLst/>
            </a:prstGeom>
            <a:noFill/>
          </p:spPr>
          <p:txBody>
            <a:bodyPr wrap="square" rtlCol="0">
              <a:spAutoFit/>
            </a:bodyPr>
            <a:lstStyle/>
            <a:p>
              <a:r>
                <a:rPr lang="en-US" sz="1050" b="1" dirty="0" smtClean="0">
                  <a:latin typeface="Calibri"/>
                  <a:ea typeface="Roboto Light" panose="02000000000000000000" pitchFamily="2" charset="0"/>
                </a:rPr>
                <a:t>Why we exist</a:t>
              </a:r>
              <a:endParaRPr lang="en-US" sz="500" b="1" dirty="0" smtClean="0">
                <a:latin typeface="Calibri"/>
                <a:ea typeface="Roboto Light" panose="02000000000000000000" pitchFamily="2" charset="0"/>
              </a:endParaRPr>
            </a:p>
            <a:p>
              <a:r>
                <a:rPr lang="en-US" sz="1050" dirty="0" smtClean="0">
                  <a:solidFill>
                    <a:srgbClr val="525350"/>
                  </a:solidFill>
                  <a:latin typeface="Calibri Light" panose="020F0302020204030204" pitchFamily="34" charset="0"/>
                </a:rPr>
                <a:t>Our guiding principles that demonstrate how we operate each and every day</a:t>
              </a:r>
              <a:endParaRPr lang="en-US" sz="1050" b="1" dirty="0">
                <a:solidFill>
                  <a:srgbClr val="525350"/>
                </a:solidFill>
                <a:latin typeface="Calibri"/>
              </a:endParaRPr>
            </a:p>
          </p:txBody>
        </p:sp>
        <p:sp>
          <p:nvSpPr>
            <p:cNvPr id="73" name="Oval 72"/>
            <p:cNvSpPr>
              <a:spLocks noChangeAspect="1"/>
            </p:cNvSpPr>
            <p:nvPr/>
          </p:nvSpPr>
          <p:spPr>
            <a:xfrm>
              <a:off x="6704197" y="1868501"/>
              <a:ext cx="72782" cy="72782"/>
            </a:xfrm>
            <a:prstGeom prst="ellipse">
              <a:avLst/>
            </a:prstGeom>
            <a:solidFill>
              <a:schemeClr val="bg1"/>
            </a:solidFill>
            <a:ln w="12700">
              <a:solidFill>
                <a:schemeClr val="accent2"/>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6069611" y="2240777"/>
            <a:ext cx="2326264" cy="577081"/>
            <a:chOff x="6704197" y="2420496"/>
            <a:chExt cx="2326264" cy="577081"/>
          </a:xfrm>
        </p:grpSpPr>
        <p:sp>
          <p:nvSpPr>
            <p:cNvPr id="69" name="TextBox 68"/>
            <p:cNvSpPr txBox="1"/>
            <p:nvPr/>
          </p:nvSpPr>
          <p:spPr>
            <a:xfrm>
              <a:off x="6870434" y="2420496"/>
              <a:ext cx="2160027" cy="577081"/>
            </a:xfrm>
            <a:prstGeom prst="rect">
              <a:avLst/>
            </a:prstGeom>
            <a:noFill/>
          </p:spPr>
          <p:txBody>
            <a:bodyPr wrap="square" rtlCol="0">
              <a:spAutoFit/>
            </a:bodyPr>
            <a:lstStyle/>
            <a:p>
              <a:r>
                <a:rPr lang="en-US" sz="1050" b="1" dirty="0" smtClean="0">
                  <a:latin typeface="Calibri"/>
                  <a:ea typeface="Roboto Light" panose="02000000000000000000" pitchFamily="2" charset="0"/>
                </a:rPr>
                <a:t>Government-wide priorities</a:t>
              </a:r>
              <a:endParaRPr lang="en-US" sz="500" b="1" dirty="0" smtClean="0">
                <a:latin typeface="Calibri"/>
                <a:ea typeface="Roboto Light" panose="02000000000000000000" pitchFamily="2" charset="0"/>
              </a:endParaRPr>
            </a:p>
            <a:p>
              <a:r>
                <a:rPr lang="en-US" sz="1050" dirty="0" smtClean="0">
                  <a:solidFill>
                    <a:srgbClr val="525350"/>
                  </a:solidFill>
                  <a:latin typeface="Calibri Light" panose="020F0302020204030204" pitchFamily="34" charset="0"/>
                </a:rPr>
                <a:t>Statements of what we must do well to execute our strategy</a:t>
              </a:r>
              <a:endParaRPr lang="en-US" sz="1050" b="1" dirty="0">
                <a:solidFill>
                  <a:srgbClr val="525350"/>
                </a:solidFill>
                <a:latin typeface="Calibri"/>
              </a:endParaRPr>
            </a:p>
          </p:txBody>
        </p:sp>
        <p:sp>
          <p:nvSpPr>
            <p:cNvPr id="74" name="Oval 73"/>
            <p:cNvSpPr>
              <a:spLocks noChangeAspect="1"/>
            </p:cNvSpPr>
            <p:nvPr/>
          </p:nvSpPr>
          <p:spPr>
            <a:xfrm>
              <a:off x="6704197" y="2514534"/>
              <a:ext cx="72782" cy="72782"/>
            </a:xfrm>
            <a:prstGeom prst="ellipse">
              <a:avLst/>
            </a:prstGeom>
            <a:solidFill>
              <a:schemeClr val="bg1"/>
            </a:solidFill>
            <a:ln w="12700">
              <a:solidFill>
                <a:schemeClr val="accent6"/>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6558295" y="3093417"/>
            <a:ext cx="2528555" cy="577081"/>
            <a:chOff x="6704197" y="3060328"/>
            <a:chExt cx="2528555" cy="577081"/>
          </a:xfrm>
        </p:grpSpPr>
        <p:sp>
          <p:nvSpPr>
            <p:cNvPr id="70" name="TextBox 69"/>
            <p:cNvSpPr txBox="1"/>
            <p:nvPr/>
          </p:nvSpPr>
          <p:spPr>
            <a:xfrm>
              <a:off x="6870434" y="3060328"/>
              <a:ext cx="2362318" cy="577081"/>
            </a:xfrm>
            <a:prstGeom prst="rect">
              <a:avLst/>
            </a:prstGeom>
            <a:noFill/>
          </p:spPr>
          <p:txBody>
            <a:bodyPr wrap="square" rtlCol="0">
              <a:spAutoFit/>
            </a:bodyPr>
            <a:lstStyle/>
            <a:p>
              <a:r>
                <a:rPr lang="en-US" sz="1050" b="1" dirty="0" smtClean="0">
                  <a:latin typeface="Calibri"/>
                  <a:ea typeface="Roboto Light" panose="02000000000000000000" pitchFamily="2" charset="0"/>
                </a:rPr>
                <a:t>Cascade priorities</a:t>
              </a:r>
              <a:endParaRPr lang="en-US" sz="500" b="1" dirty="0" smtClean="0">
                <a:latin typeface="Calibri"/>
                <a:ea typeface="Roboto Light" panose="02000000000000000000" pitchFamily="2" charset="0"/>
              </a:endParaRPr>
            </a:p>
            <a:p>
              <a:r>
                <a:rPr lang="en-US" sz="1050" dirty="0" smtClean="0">
                  <a:solidFill>
                    <a:srgbClr val="525350"/>
                  </a:solidFill>
                  <a:latin typeface="Calibri Light" panose="020F0302020204030204" pitchFamily="34" charset="0"/>
                  <a:ea typeface="Roboto Light" panose="02000000000000000000" pitchFamily="2" charset="0"/>
                </a:rPr>
                <a:t>Demonstrate alignment with provincial objectives</a:t>
              </a:r>
              <a:endParaRPr lang="en-US" sz="1050" b="1" dirty="0">
                <a:solidFill>
                  <a:srgbClr val="525350"/>
                </a:solidFill>
                <a:latin typeface="Calibri"/>
              </a:endParaRPr>
            </a:p>
          </p:txBody>
        </p:sp>
        <p:sp>
          <p:nvSpPr>
            <p:cNvPr id="75" name="Oval 74"/>
            <p:cNvSpPr>
              <a:spLocks noChangeAspect="1"/>
            </p:cNvSpPr>
            <p:nvPr/>
          </p:nvSpPr>
          <p:spPr>
            <a:xfrm>
              <a:off x="6704197" y="3154720"/>
              <a:ext cx="72782" cy="72782"/>
            </a:xfrm>
            <a:prstGeom prst="ellipse">
              <a:avLst/>
            </a:prstGeom>
            <a:solidFill>
              <a:schemeClr val="bg1"/>
            </a:solidFill>
            <a:ln w="12700">
              <a:solidFill>
                <a:schemeClr val="accent5"/>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7006168" y="3853451"/>
            <a:ext cx="2326264" cy="415498"/>
            <a:chOff x="6704197" y="3700158"/>
            <a:chExt cx="2326264" cy="415498"/>
          </a:xfrm>
        </p:grpSpPr>
        <p:sp>
          <p:nvSpPr>
            <p:cNvPr id="71" name="TextBox 70"/>
            <p:cNvSpPr txBox="1"/>
            <p:nvPr/>
          </p:nvSpPr>
          <p:spPr>
            <a:xfrm>
              <a:off x="6870434" y="3700158"/>
              <a:ext cx="2160027" cy="415498"/>
            </a:xfrm>
            <a:prstGeom prst="rect">
              <a:avLst/>
            </a:prstGeom>
            <a:noFill/>
          </p:spPr>
          <p:txBody>
            <a:bodyPr wrap="square" rtlCol="0">
              <a:spAutoFit/>
            </a:bodyPr>
            <a:lstStyle/>
            <a:p>
              <a:r>
                <a:rPr lang="en-US" sz="1050" b="1" dirty="0" smtClean="0">
                  <a:latin typeface="Calibri"/>
                  <a:ea typeface="Roboto Light" panose="02000000000000000000" pitchFamily="2" charset="0"/>
                </a:rPr>
                <a:t>Regular updates</a:t>
              </a:r>
              <a:endParaRPr lang="en-US" sz="500" b="1" dirty="0" smtClean="0">
                <a:latin typeface="Calibri"/>
                <a:ea typeface="Roboto Light" panose="02000000000000000000" pitchFamily="2" charset="0"/>
              </a:endParaRPr>
            </a:p>
            <a:p>
              <a:r>
                <a:rPr lang="en-US" sz="1050" dirty="0" smtClean="0">
                  <a:solidFill>
                    <a:srgbClr val="525350"/>
                  </a:solidFill>
                  <a:latin typeface="Calibri Light" panose="020F0302020204030204" pitchFamily="34" charset="0"/>
                </a:rPr>
                <a:t>Are we making a difference?</a:t>
              </a:r>
              <a:endParaRPr lang="en-US" sz="1050" b="1" dirty="0">
                <a:solidFill>
                  <a:srgbClr val="525350"/>
                </a:solidFill>
                <a:latin typeface="Calibri"/>
              </a:endParaRPr>
            </a:p>
          </p:txBody>
        </p:sp>
        <p:sp>
          <p:nvSpPr>
            <p:cNvPr id="76" name="Oval 75"/>
            <p:cNvSpPr>
              <a:spLocks noChangeAspect="1"/>
            </p:cNvSpPr>
            <p:nvPr/>
          </p:nvSpPr>
          <p:spPr>
            <a:xfrm>
              <a:off x="6704197" y="3800331"/>
              <a:ext cx="72782" cy="72782"/>
            </a:xfrm>
            <a:prstGeom prst="ellipse">
              <a:avLst/>
            </a:prstGeom>
            <a:solidFill>
              <a:schemeClr val="bg1"/>
            </a:solidFill>
            <a:ln w="12700">
              <a:solidFill>
                <a:schemeClr val="accent4"/>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3" name="Straight Connector 32"/>
          <p:cNvCxnSpPr/>
          <p:nvPr/>
        </p:nvCxnSpPr>
        <p:spPr>
          <a:xfrm flipH="1">
            <a:off x="393793" y="521786"/>
            <a:ext cx="244952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05734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6205" y="130723"/>
            <a:ext cx="5569722" cy="356085"/>
          </a:xfrm>
        </p:spPr>
        <p:txBody>
          <a:bodyPr>
            <a:normAutofit/>
          </a:bodyPr>
          <a:lstStyle/>
          <a:p>
            <a:r>
              <a:rPr lang="en-US" sz="2000" dirty="0" smtClean="0">
                <a:solidFill>
                  <a:schemeClr val="tx1"/>
                </a:solidFill>
              </a:rPr>
              <a:t>Provincial Strategy Map </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pPr/>
              <a:t>12</a:t>
            </a:fld>
            <a:endParaRPr lang="en-US" dirty="0"/>
          </a:p>
        </p:txBody>
      </p:sp>
      <p:sp>
        <p:nvSpPr>
          <p:cNvPr id="8" name="TextBox 7"/>
          <p:cNvSpPr txBox="1"/>
          <p:nvPr/>
        </p:nvSpPr>
        <p:spPr>
          <a:xfrm>
            <a:off x="6572250" y="781389"/>
            <a:ext cx="2027678" cy="2831544"/>
          </a:xfrm>
          <a:prstGeom prst="rect">
            <a:avLst/>
          </a:prstGeom>
          <a:noFill/>
        </p:spPr>
        <p:txBody>
          <a:bodyPr wrap="square" rtlCol="0">
            <a:spAutoFit/>
          </a:bodyPr>
          <a:lstStyle/>
          <a:p>
            <a:r>
              <a:rPr lang="en-CA" sz="1600" dirty="0" smtClean="0"/>
              <a:t>A Strategy Map is a key piece of the balance scorecard system. It’s a one-pager that concisely communicates what the public service must do well to execute government’s strategy.</a:t>
            </a:r>
          </a:p>
          <a:p>
            <a:endParaRPr lang="en-CA" dirty="0"/>
          </a:p>
        </p:txBody>
      </p:sp>
      <p:cxnSp>
        <p:nvCxnSpPr>
          <p:cNvPr id="6" name="Straight Connector 5"/>
          <p:cNvCxnSpPr/>
          <p:nvPr/>
        </p:nvCxnSpPr>
        <p:spPr>
          <a:xfrm flipH="1">
            <a:off x="686205" y="554518"/>
            <a:ext cx="2329643"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529042" y="676473"/>
            <a:ext cx="5569722" cy="4320000"/>
          </a:xfrm>
          <a:prstGeom prst="rect">
            <a:avLst/>
          </a:prstGeom>
        </p:spPr>
      </p:pic>
    </p:spTree>
    <p:extLst>
      <p:ext uri="{BB962C8B-B14F-4D97-AF65-F5344CB8AC3E}">
        <p14:creationId xmlns:p14="http://schemas.microsoft.com/office/powerpoint/2010/main" val="407647992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30" y="171500"/>
            <a:ext cx="6096000" cy="356085"/>
          </a:xfrm>
        </p:spPr>
        <p:txBody>
          <a:bodyPr>
            <a:normAutofit/>
          </a:bodyPr>
          <a:lstStyle/>
          <a:p>
            <a:r>
              <a:rPr lang="en-US" sz="2000" dirty="0" smtClean="0">
                <a:solidFill>
                  <a:schemeClr val="tx1"/>
                </a:solidFill>
              </a:rPr>
              <a:t>Scorecard Template: Status of Provincial Measures</a:t>
            </a:r>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t>13</a:t>
            </a:fld>
            <a:endParaRPr lang="en-US" dirty="0"/>
          </a:p>
        </p:txBody>
      </p:sp>
      <p:sp>
        <p:nvSpPr>
          <p:cNvPr id="4" name="Rectangle 3"/>
          <p:cNvSpPr/>
          <p:nvPr/>
        </p:nvSpPr>
        <p:spPr>
          <a:xfrm>
            <a:off x="1466342" y="1614476"/>
            <a:ext cx="5862120" cy="3936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66342" y="2374615"/>
            <a:ext cx="5862120" cy="3936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1466342" y="3090696"/>
            <a:ext cx="5862120" cy="3936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1466342" y="3880354"/>
            <a:ext cx="5862120" cy="3936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1801634" y="1274665"/>
            <a:ext cx="742511" cy="246221"/>
          </a:xfrm>
          <a:prstGeom prst="rect">
            <a:avLst/>
          </a:prstGeom>
        </p:spPr>
        <p:txBody>
          <a:bodyPr wrap="none">
            <a:spAutoFit/>
          </a:bodyPr>
          <a:lstStyle/>
          <a:p>
            <a:pPr algn="ctr"/>
            <a:r>
              <a:rPr lang="en-US" sz="1000" b="1" dirty="0" smtClean="0">
                <a:latin typeface="Calibri"/>
              </a:rPr>
              <a:t>Objectives</a:t>
            </a:r>
            <a:endParaRPr lang="en-US" sz="1000" b="1" dirty="0">
              <a:latin typeface="Calibri"/>
            </a:endParaRPr>
          </a:p>
        </p:txBody>
      </p:sp>
      <p:sp>
        <p:nvSpPr>
          <p:cNvPr id="48" name="Rectangle 47"/>
          <p:cNvSpPr/>
          <p:nvPr/>
        </p:nvSpPr>
        <p:spPr>
          <a:xfrm>
            <a:off x="3261578" y="1249402"/>
            <a:ext cx="704039" cy="246221"/>
          </a:xfrm>
          <a:prstGeom prst="rect">
            <a:avLst/>
          </a:prstGeom>
        </p:spPr>
        <p:txBody>
          <a:bodyPr wrap="none">
            <a:spAutoFit/>
          </a:bodyPr>
          <a:lstStyle/>
          <a:p>
            <a:pPr algn="ctr"/>
            <a:r>
              <a:rPr lang="en-US" sz="1000" b="1" dirty="0" smtClean="0">
                <a:latin typeface="Calibri"/>
              </a:rPr>
              <a:t>Measures</a:t>
            </a:r>
            <a:endParaRPr lang="en-US" sz="1000" b="1" dirty="0">
              <a:latin typeface="Calibri"/>
            </a:endParaRPr>
          </a:p>
        </p:txBody>
      </p:sp>
      <p:sp>
        <p:nvSpPr>
          <p:cNvPr id="49" name="Rectangle 48"/>
          <p:cNvSpPr/>
          <p:nvPr/>
        </p:nvSpPr>
        <p:spPr>
          <a:xfrm>
            <a:off x="4799692" y="1240739"/>
            <a:ext cx="577402" cy="246221"/>
          </a:xfrm>
          <a:prstGeom prst="rect">
            <a:avLst/>
          </a:prstGeom>
        </p:spPr>
        <p:txBody>
          <a:bodyPr wrap="none">
            <a:spAutoFit/>
          </a:bodyPr>
          <a:lstStyle/>
          <a:p>
            <a:pPr algn="ctr"/>
            <a:r>
              <a:rPr lang="en-US" sz="1000" b="1" dirty="0" smtClean="0">
                <a:latin typeface="Calibri"/>
              </a:rPr>
              <a:t>Targets</a:t>
            </a:r>
            <a:endParaRPr lang="en-US" sz="1000" b="1" dirty="0">
              <a:latin typeface="Calibri"/>
            </a:endParaRPr>
          </a:p>
        </p:txBody>
      </p:sp>
      <p:sp>
        <p:nvSpPr>
          <p:cNvPr id="50" name="Rectangle 49"/>
          <p:cNvSpPr/>
          <p:nvPr/>
        </p:nvSpPr>
        <p:spPr>
          <a:xfrm>
            <a:off x="6163083" y="1240584"/>
            <a:ext cx="712054" cy="246221"/>
          </a:xfrm>
          <a:prstGeom prst="rect">
            <a:avLst/>
          </a:prstGeom>
        </p:spPr>
        <p:txBody>
          <a:bodyPr wrap="none">
            <a:spAutoFit/>
          </a:bodyPr>
          <a:lstStyle/>
          <a:p>
            <a:pPr algn="ctr"/>
            <a:r>
              <a:rPr lang="en-US" sz="1000" b="1" dirty="0" smtClean="0">
                <a:latin typeface="Calibri"/>
              </a:rPr>
              <a:t>Initiatives</a:t>
            </a:r>
            <a:endParaRPr lang="en-US" sz="1000" b="1" dirty="0">
              <a:latin typeface="Calibri"/>
            </a:endParaRPr>
          </a:p>
        </p:txBody>
      </p:sp>
      <p:sp>
        <p:nvSpPr>
          <p:cNvPr id="13" name="Oval 12"/>
          <p:cNvSpPr>
            <a:spLocks noChangeAspect="1"/>
          </p:cNvSpPr>
          <p:nvPr/>
        </p:nvSpPr>
        <p:spPr>
          <a:xfrm>
            <a:off x="2104105" y="1784379"/>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a:spLocks noChangeAspect="1"/>
          </p:cNvSpPr>
          <p:nvPr/>
        </p:nvSpPr>
        <p:spPr>
          <a:xfrm>
            <a:off x="5044315" y="1789136"/>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p:cNvSpPr>
            <a:spLocks noChangeAspect="1"/>
          </p:cNvSpPr>
          <p:nvPr/>
        </p:nvSpPr>
        <p:spPr>
          <a:xfrm>
            <a:off x="6475032" y="1789136"/>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3601669" y="1817834"/>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Oval 79"/>
          <p:cNvSpPr>
            <a:spLocks noChangeAspect="1"/>
          </p:cNvSpPr>
          <p:nvPr/>
        </p:nvSpPr>
        <p:spPr>
          <a:xfrm>
            <a:off x="2104105" y="2180607"/>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5044315" y="2180607"/>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6475032" y="2180607"/>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Oval 82"/>
          <p:cNvSpPr>
            <a:spLocks noChangeAspect="1"/>
          </p:cNvSpPr>
          <p:nvPr/>
        </p:nvSpPr>
        <p:spPr>
          <a:xfrm>
            <a:off x="3601669" y="2174536"/>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Oval 83"/>
          <p:cNvSpPr>
            <a:spLocks noChangeAspect="1"/>
          </p:cNvSpPr>
          <p:nvPr/>
        </p:nvSpPr>
        <p:spPr>
          <a:xfrm>
            <a:off x="2104105" y="2549592"/>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Oval 84"/>
          <p:cNvSpPr>
            <a:spLocks noChangeAspect="1"/>
          </p:cNvSpPr>
          <p:nvPr/>
        </p:nvSpPr>
        <p:spPr>
          <a:xfrm>
            <a:off x="5044315" y="2577810"/>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Oval 85"/>
          <p:cNvSpPr>
            <a:spLocks noChangeAspect="1"/>
          </p:cNvSpPr>
          <p:nvPr/>
        </p:nvSpPr>
        <p:spPr>
          <a:xfrm>
            <a:off x="6475032" y="2577810"/>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Oval 86"/>
          <p:cNvSpPr>
            <a:spLocks noChangeAspect="1"/>
          </p:cNvSpPr>
          <p:nvPr/>
        </p:nvSpPr>
        <p:spPr>
          <a:xfrm>
            <a:off x="3607658" y="2569966"/>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a:spLocks noChangeAspect="1"/>
          </p:cNvSpPr>
          <p:nvPr/>
        </p:nvSpPr>
        <p:spPr>
          <a:xfrm>
            <a:off x="2110703" y="2952781"/>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5044315" y="2969984"/>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a:spLocks noChangeAspect="1"/>
          </p:cNvSpPr>
          <p:nvPr/>
        </p:nvSpPr>
        <p:spPr>
          <a:xfrm>
            <a:off x="6475032" y="2969984"/>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3611956" y="2944937"/>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a:spLocks noChangeAspect="1"/>
          </p:cNvSpPr>
          <p:nvPr/>
        </p:nvSpPr>
        <p:spPr>
          <a:xfrm>
            <a:off x="3613598" y="3361455"/>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a:spLocks noChangeAspect="1"/>
          </p:cNvSpPr>
          <p:nvPr/>
        </p:nvSpPr>
        <p:spPr>
          <a:xfrm>
            <a:off x="5044315" y="3361455"/>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a:spLocks noChangeAspect="1"/>
          </p:cNvSpPr>
          <p:nvPr/>
        </p:nvSpPr>
        <p:spPr>
          <a:xfrm>
            <a:off x="6475032" y="3361455"/>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a:spLocks noChangeAspect="1"/>
          </p:cNvSpPr>
          <p:nvPr/>
        </p:nvSpPr>
        <p:spPr>
          <a:xfrm>
            <a:off x="2104105" y="3346482"/>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a:spLocks noChangeAspect="1"/>
          </p:cNvSpPr>
          <p:nvPr/>
        </p:nvSpPr>
        <p:spPr>
          <a:xfrm>
            <a:off x="3611956" y="3749085"/>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a:spLocks noChangeAspect="1"/>
          </p:cNvSpPr>
          <p:nvPr/>
        </p:nvSpPr>
        <p:spPr>
          <a:xfrm>
            <a:off x="5042673" y="3749085"/>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a:spLocks noChangeAspect="1"/>
          </p:cNvSpPr>
          <p:nvPr/>
        </p:nvSpPr>
        <p:spPr>
          <a:xfrm>
            <a:off x="6473390" y="3749085"/>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2104105" y="3742813"/>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a:spLocks noChangeAspect="1"/>
          </p:cNvSpPr>
          <p:nvPr/>
        </p:nvSpPr>
        <p:spPr>
          <a:xfrm>
            <a:off x="3613598" y="4150832"/>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5044315" y="4150832"/>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6475032" y="4150832"/>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2119571" y="4150832"/>
            <a:ext cx="91440" cy="9144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flipH="1">
            <a:off x="468830" y="590463"/>
            <a:ext cx="52778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801634" y="1100138"/>
            <a:ext cx="742511" cy="340756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8" name="Straight Arrow Connector 7"/>
          <p:cNvCxnSpPr/>
          <p:nvPr/>
        </p:nvCxnSpPr>
        <p:spPr>
          <a:xfrm>
            <a:off x="1135343" y="1701828"/>
            <a:ext cx="57915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334033" y="1488118"/>
            <a:ext cx="1125291" cy="646331"/>
          </a:xfrm>
          <a:prstGeom prst="rect">
            <a:avLst/>
          </a:prstGeom>
          <a:noFill/>
        </p:spPr>
        <p:txBody>
          <a:bodyPr wrap="square" rtlCol="0">
            <a:spAutoFit/>
          </a:bodyPr>
          <a:lstStyle/>
          <a:p>
            <a:r>
              <a:rPr lang="en-CA" dirty="0" smtClean="0"/>
              <a:t>100% identified</a:t>
            </a:r>
            <a:endParaRPr lang="en-CA" dirty="0"/>
          </a:p>
        </p:txBody>
      </p:sp>
    </p:spTree>
    <p:extLst>
      <p:ext uri="{BB962C8B-B14F-4D97-AF65-F5344CB8AC3E}">
        <p14:creationId xmlns:p14="http://schemas.microsoft.com/office/powerpoint/2010/main" val="119227494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913" y="130723"/>
            <a:ext cx="5942304" cy="356085"/>
          </a:xfrm>
        </p:spPr>
        <p:txBody>
          <a:bodyPr>
            <a:normAutofit/>
          </a:bodyPr>
          <a:lstStyle/>
          <a:p>
            <a:r>
              <a:rPr lang="en-US" sz="2000" dirty="0" smtClean="0">
                <a:solidFill>
                  <a:schemeClr val="tx1"/>
                </a:solidFill>
              </a:rPr>
              <a:t>Shifting to Outcomes</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pPr/>
              <a:t>14</a:t>
            </a:fld>
            <a:endParaRPr lang="en-US" dirty="0"/>
          </a:p>
        </p:txBody>
      </p:sp>
      <p:sp>
        <p:nvSpPr>
          <p:cNvPr id="18" name="TextBox 17"/>
          <p:cNvSpPr txBox="1"/>
          <p:nvPr/>
        </p:nvSpPr>
        <p:spPr>
          <a:xfrm>
            <a:off x="731961" y="735871"/>
            <a:ext cx="7722394" cy="6463308"/>
          </a:xfrm>
          <a:prstGeom prst="rect">
            <a:avLst/>
          </a:prstGeom>
          <a:noFill/>
        </p:spPr>
        <p:txBody>
          <a:bodyPr wrap="square" rtlCol="0">
            <a:spAutoFit/>
          </a:bodyPr>
          <a:lstStyle/>
          <a:p>
            <a:pPr>
              <a:buClr>
                <a:schemeClr val="accent2"/>
              </a:buClr>
            </a:pPr>
            <a:endParaRPr lang="en-CA" dirty="0" smtClean="0">
              <a:solidFill>
                <a:schemeClr val="accent1"/>
              </a:solidFill>
            </a:endParaRPr>
          </a:p>
          <a:p>
            <a:pPr>
              <a:buClr>
                <a:schemeClr val="accent2"/>
              </a:buClr>
            </a:pPr>
            <a:endParaRPr lang="en-CA" dirty="0">
              <a:solidFill>
                <a:schemeClr val="accent1"/>
              </a:solidFill>
            </a:endParaRPr>
          </a:p>
          <a:p>
            <a:pPr>
              <a:buClr>
                <a:schemeClr val="accent2"/>
              </a:buClr>
            </a:pPr>
            <a:endParaRPr lang="en-CA" dirty="0" smtClean="0">
              <a:solidFill>
                <a:schemeClr val="accent1"/>
              </a:solidFill>
            </a:endParaRPr>
          </a:p>
          <a:p>
            <a:pPr marL="285750" lvl="0" indent="-285750">
              <a:buClr>
                <a:srgbClr val="CE1236"/>
              </a:buClr>
              <a:buFontTx/>
              <a:buChar char="-"/>
            </a:pPr>
            <a:r>
              <a:rPr lang="en-CA" dirty="0" smtClean="0">
                <a:solidFill>
                  <a:srgbClr val="000000"/>
                </a:solidFill>
              </a:rPr>
              <a:t>Improving service delivery the key for guiding The Government of Manitoba into becoming a outcomes-focused organization</a:t>
            </a:r>
          </a:p>
          <a:p>
            <a:pPr marL="285750" lvl="0" indent="-285750">
              <a:buClr>
                <a:srgbClr val="CE1236"/>
              </a:buClr>
              <a:buFontTx/>
              <a:buChar char="-"/>
            </a:pPr>
            <a:endParaRPr lang="en-CA" dirty="0">
              <a:solidFill>
                <a:srgbClr val="000000"/>
              </a:solidFill>
            </a:endParaRPr>
          </a:p>
          <a:p>
            <a:pPr marL="285750" lvl="0" indent="-285750">
              <a:buClr>
                <a:srgbClr val="CE1236"/>
              </a:buClr>
              <a:buFontTx/>
              <a:buChar char="-"/>
            </a:pPr>
            <a:r>
              <a:rPr lang="en-CA" dirty="0" smtClean="0">
                <a:solidFill>
                  <a:srgbClr val="000000"/>
                </a:solidFill>
              </a:rPr>
              <a:t>In many instances we’re going to start with measuring inputs and outputs, because we don’t have the data to report on outcomes…yet</a:t>
            </a:r>
          </a:p>
          <a:p>
            <a:pPr marL="285750" lvl="0" indent="-285750">
              <a:buClr>
                <a:srgbClr val="CE1236"/>
              </a:buClr>
              <a:buFontTx/>
              <a:buChar char="-"/>
            </a:pPr>
            <a:endParaRPr lang="en-CA" dirty="0">
              <a:solidFill>
                <a:srgbClr val="000000"/>
              </a:solidFill>
            </a:endParaRPr>
          </a:p>
          <a:p>
            <a:pPr marL="285750" lvl="0" indent="-285750">
              <a:buClr>
                <a:srgbClr val="CE1236"/>
              </a:buClr>
              <a:buFontTx/>
              <a:buChar char="-"/>
            </a:pPr>
            <a:r>
              <a:rPr lang="en-CA" dirty="0" smtClean="0">
                <a:solidFill>
                  <a:srgbClr val="000000"/>
                </a:solidFill>
              </a:rPr>
              <a:t>Discussions happening on how to build capacity within the </a:t>
            </a:r>
            <a:r>
              <a:rPr lang="en-CA" dirty="0" err="1" smtClean="0">
                <a:solidFill>
                  <a:srgbClr val="000000"/>
                </a:solidFill>
              </a:rPr>
              <a:t>GoM</a:t>
            </a:r>
            <a:r>
              <a:rPr lang="en-CA" dirty="0" smtClean="0">
                <a:solidFill>
                  <a:srgbClr val="000000"/>
                </a:solidFill>
              </a:rPr>
              <a:t>, to nurture skill sets necessary to better utilize data</a:t>
            </a:r>
          </a:p>
          <a:p>
            <a:pPr lvl="0">
              <a:buClr>
                <a:srgbClr val="CE1236"/>
              </a:buClr>
            </a:pPr>
            <a:endParaRPr lang="en-CA" dirty="0" smtClean="0">
              <a:solidFill>
                <a:srgbClr val="000000"/>
              </a:solidFill>
            </a:endParaRPr>
          </a:p>
          <a:p>
            <a:pPr lvl="0">
              <a:buClr>
                <a:srgbClr val="CE1236"/>
              </a:buClr>
            </a:pPr>
            <a:endParaRPr lang="en-CA" dirty="0" smtClean="0">
              <a:solidFill>
                <a:srgbClr val="000000"/>
              </a:solidFill>
            </a:endParaRPr>
          </a:p>
          <a:p>
            <a:pPr marL="285750" lvl="0" indent="-285750">
              <a:buClr>
                <a:srgbClr val="CE1236"/>
              </a:buClr>
              <a:buFontTx/>
              <a:buChar char="-"/>
            </a:pPr>
            <a:endParaRPr lang="en-CA" dirty="0">
              <a:solidFill>
                <a:srgbClr val="000000"/>
              </a:solidFill>
            </a:endParaRPr>
          </a:p>
          <a:p>
            <a:pPr lvl="0">
              <a:buClr>
                <a:srgbClr val="CE1236"/>
              </a:buClr>
            </a:pPr>
            <a:endParaRPr lang="en-CA" dirty="0" smtClean="0">
              <a:solidFill>
                <a:srgbClr val="000000"/>
              </a:solidFill>
            </a:endParaRPr>
          </a:p>
          <a:p>
            <a:pPr lvl="0">
              <a:buClr>
                <a:srgbClr val="CE1236"/>
              </a:buClr>
            </a:pPr>
            <a:endParaRPr lang="en-CA" dirty="0" smtClean="0">
              <a:solidFill>
                <a:srgbClr val="000000"/>
              </a:solidFill>
            </a:endParaRPr>
          </a:p>
          <a:p>
            <a:pPr lvl="1">
              <a:buClr>
                <a:srgbClr val="CE1236"/>
              </a:buClr>
            </a:pPr>
            <a:r>
              <a:rPr lang="en-CA" dirty="0" smtClean="0">
                <a:solidFill>
                  <a:srgbClr val="000000"/>
                </a:solidFill>
              </a:rPr>
              <a:t> </a:t>
            </a:r>
          </a:p>
          <a:p>
            <a:pPr lvl="0">
              <a:buClr>
                <a:srgbClr val="CE1236"/>
              </a:buClr>
            </a:pPr>
            <a:r>
              <a:rPr lang="en-CA" dirty="0" smtClean="0">
                <a:solidFill>
                  <a:srgbClr val="000000"/>
                </a:solidFill>
              </a:rPr>
              <a:t> </a:t>
            </a:r>
          </a:p>
          <a:p>
            <a:pPr>
              <a:buClr>
                <a:schemeClr val="accent2"/>
              </a:buClr>
            </a:pPr>
            <a:endParaRPr lang="en-CA" dirty="0">
              <a:solidFill>
                <a:schemeClr val="accent1"/>
              </a:solidFill>
            </a:endParaRPr>
          </a:p>
          <a:p>
            <a:pPr>
              <a:buClr>
                <a:schemeClr val="accent2"/>
              </a:buClr>
            </a:pPr>
            <a:endParaRPr lang="en-CA" dirty="0"/>
          </a:p>
          <a:p>
            <a:pPr>
              <a:buClr>
                <a:schemeClr val="accent2"/>
              </a:buClr>
            </a:pPr>
            <a:endParaRPr lang="en-CA" dirty="0" smtClean="0">
              <a:solidFill>
                <a:schemeClr val="accent1"/>
              </a:solidFill>
            </a:endParaRPr>
          </a:p>
          <a:p>
            <a:pPr>
              <a:buClr>
                <a:schemeClr val="accent2"/>
              </a:buClr>
            </a:pPr>
            <a:endParaRPr lang="en-CA" dirty="0" smtClean="0"/>
          </a:p>
          <a:p>
            <a:endParaRPr lang="en-CA" dirty="0"/>
          </a:p>
        </p:txBody>
      </p:sp>
      <p:cxnSp>
        <p:nvCxnSpPr>
          <p:cNvPr id="5" name="Straight Connector 4"/>
          <p:cNvCxnSpPr/>
          <p:nvPr/>
        </p:nvCxnSpPr>
        <p:spPr>
          <a:xfrm flipH="1">
            <a:off x="442913" y="551354"/>
            <a:ext cx="222019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5568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894" y="158437"/>
            <a:ext cx="5212702" cy="356085"/>
          </a:xfrm>
        </p:spPr>
        <p:txBody>
          <a:bodyPr>
            <a:normAutofit/>
          </a:bodyPr>
          <a:lstStyle/>
          <a:p>
            <a:r>
              <a:rPr lang="en-US" sz="1600" dirty="0" smtClean="0">
                <a:solidFill>
                  <a:schemeClr val="tx1"/>
                </a:solidFill>
              </a:rPr>
              <a:t>Example – City of San Francisco</a:t>
            </a:r>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t>15</a:t>
            </a:fld>
            <a:endParaRPr lang="en-US" dirty="0"/>
          </a:p>
        </p:txBody>
      </p:sp>
      <p:pic>
        <p:nvPicPr>
          <p:cNvPr id="8" name="Picture 7"/>
          <p:cNvPicPr>
            <a:picLocks noChangeAspect="1"/>
          </p:cNvPicPr>
          <p:nvPr/>
        </p:nvPicPr>
        <p:blipFill>
          <a:blip r:embed="rId3"/>
          <a:stretch>
            <a:fillRect/>
          </a:stretch>
        </p:blipFill>
        <p:spPr>
          <a:xfrm>
            <a:off x="964407" y="100012"/>
            <a:ext cx="7172323" cy="4896000"/>
          </a:xfrm>
          <a:prstGeom prst="rect">
            <a:avLst/>
          </a:prstGeom>
        </p:spPr>
      </p:pic>
    </p:spTree>
    <p:extLst>
      <p:ext uri="{BB962C8B-B14F-4D97-AF65-F5344CB8AC3E}">
        <p14:creationId xmlns:p14="http://schemas.microsoft.com/office/powerpoint/2010/main" val="246248853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0D1EDE-7116-2443-9BDD-368CE5B37660}" type="slidenum">
              <a:rPr lang="en-US" smtClean="0"/>
              <a:t>16</a:t>
            </a:fld>
            <a:endParaRPr lang="en-US" dirty="0"/>
          </a:p>
        </p:txBody>
      </p:sp>
      <p:pic>
        <p:nvPicPr>
          <p:cNvPr id="4" name="Picture 3"/>
          <p:cNvPicPr>
            <a:picLocks noChangeAspect="1"/>
          </p:cNvPicPr>
          <p:nvPr/>
        </p:nvPicPr>
        <p:blipFill>
          <a:blip r:embed="rId3"/>
          <a:stretch>
            <a:fillRect/>
          </a:stretch>
        </p:blipFill>
        <p:spPr>
          <a:xfrm>
            <a:off x="1043398" y="0"/>
            <a:ext cx="6563394" cy="5112000"/>
          </a:xfrm>
          <a:prstGeom prst="rect">
            <a:avLst/>
          </a:prstGeom>
        </p:spPr>
      </p:pic>
    </p:spTree>
    <p:extLst>
      <p:ext uri="{BB962C8B-B14F-4D97-AF65-F5344CB8AC3E}">
        <p14:creationId xmlns:p14="http://schemas.microsoft.com/office/powerpoint/2010/main" val="15254962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5677" y="180729"/>
            <a:ext cx="6096000" cy="356085"/>
          </a:xfrm>
        </p:spPr>
        <p:txBody>
          <a:bodyPr>
            <a:normAutofit/>
          </a:bodyPr>
          <a:lstStyle/>
          <a:p>
            <a:r>
              <a:rPr lang="en-US" sz="2000" dirty="0" smtClean="0">
                <a:solidFill>
                  <a:schemeClr val="tx1"/>
                </a:solidFill>
              </a:rPr>
              <a:t>Dashboard Progress</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pPr/>
              <a:t>17</a:t>
            </a:fld>
            <a:endParaRPr lang="en-US" dirty="0"/>
          </a:p>
        </p:txBody>
      </p:sp>
      <p:cxnSp>
        <p:nvCxnSpPr>
          <p:cNvPr id="9" name="Straight Connector 8"/>
          <p:cNvCxnSpPr/>
          <p:nvPr/>
        </p:nvCxnSpPr>
        <p:spPr>
          <a:xfrm flipH="1">
            <a:off x="468830" y="590463"/>
            <a:ext cx="2002908"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95660" y="1054483"/>
            <a:ext cx="8291140" cy="2092881"/>
          </a:xfrm>
          <a:prstGeom prst="rect">
            <a:avLst/>
          </a:prstGeom>
          <a:noFill/>
        </p:spPr>
        <p:txBody>
          <a:bodyPr wrap="square" rtlCol="0">
            <a:spAutoFit/>
          </a:bodyPr>
          <a:lstStyle/>
          <a:p>
            <a:r>
              <a:rPr lang="en-CA" sz="2000" dirty="0" smtClean="0">
                <a:solidFill>
                  <a:schemeClr val="accent1"/>
                </a:solidFill>
              </a:rPr>
              <a:t>Building a public-facing home for scorecards</a:t>
            </a:r>
          </a:p>
          <a:p>
            <a:pPr lvl="0">
              <a:buClr>
                <a:srgbClr val="CE1236"/>
              </a:buClr>
            </a:pPr>
            <a:endParaRPr lang="en-CA" sz="2000" dirty="0" smtClean="0">
              <a:solidFill>
                <a:srgbClr val="000000"/>
              </a:solidFill>
            </a:endParaRPr>
          </a:p>
          <a:p>
            <a:pPr marL="285750" lvl="0" indent="-285750">
              <a:buClr>
                <a:srgbClr val="CE1236"/>
              </a:buClr>
              <a:buFontTx/>
              <a:buChar char="-"/>
            </a:pPr>
            <a:r>
              <a:rPr lang="en-CA" dirty="0" smtClean="0">
                <a:solidFill>
                  <a:srgbClr val="000000"/>
                </a:solidFill>
              </a:rPr>
              <a:t>Focus groups held with Manitobans validated the importance of communicating methodologies and identifying source data we rely on for our calculations</a:t>
            </a:r>
          </a:p>
          <a:p>
            <a:pPr lvl="0">
              <a:buClr>
                <a:srgbClr val="CE1236"/>
              </a:buClr>
            </a:pPr>
            <a:endParaRPr lang="en-CA" dirty="0" smtClean="0">
              <a:solidFill>
                <a:srgbClr val="000000"/>
              </a:solidFill>
            </a:endParaRPr>
          </a:p>
          <a:p>
            <a:pPr marL="285750" lvl="0" indent="-285750">
              <a:buClr>
                <a:srgbClr val="CE1236"/>
              </a:buClr>
              <a:buFontTx/>
              <a:buChar char="-"/>
            </a:pPr>
            <a:r>
              <a:rPr lang="en-CA" dirty="0" smtClean="0">
                <a:solidFill>
                  <a:srgbClr val="000000"/>
                </a:solidFill>
              </a:rPr>
              <a:t>Performance results featured will be the provincial-level scorecard results</a:t>
            </a:r>
          </a:p>
          <a:p>
            <a:pPr lvl="0">
              <a:buClr>
                <a:srgbClr val="CE1236"/>
              </a:buClr>
            </a:pPr>
            <a:endParaRPr lang="en-CA" dirty="0"/>
          </a:p>
        </p:txBody>
      </p:sp>
    </p:spTree>
    <p:extLst>
      <p:ext uri="{BB962C8B-B14F-4D97-AF65-F5344CB8AC3E}">
        <p14:creationId xmlns:p14="http://schemas.microsoft.com/office/powerpoint/2010/main" val="241389887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913" y="130723"/>
            <a:ext cx="5942304" cy="356085"/>
          </a:xfrm>
        </p:spPr>
        <p:txBody>
          <a:bodyPr>
            <a:normAutofit/>
          </a:bodyPr>
          <a:lstStyle/>
          <a:p>
            <a:r>
              <a:rPr lang="en-US" sz="2000" dirty="0" smtClean="0">
                <a:solidFill>
                  <a:schemeClr val="tx1"/>
                </a:solidFill>
              </a:rPr>
              <a:t>Next Steps</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pPr/>
              <a:t>18</a:t>
            </a:fld>
            <a:endParaRPr lang="en-US" dirty="0"/>
          </a:p>
        </p:txBody>
      </p:sp>
      <p:sp>
        <p:nvSpPr>
          <p:cNvPr id="18" name="TextBox 17"/>
          <p:cNvSpPr txBox="1"/>
          <p:nvPr/>
        </p:nvSpPr>
        <p:spPr>
          <a:xfrm>
            <a:off x="731961" y="735871"/>
            <a:ext cx="7722394" cy="8679299"/>
          </a:xfrm>
          <a:prstGeom prst="rect">
            <a:avLst/>
          </a:prstGeom>
          <a:noFill/>
        </p:spPr>
        <p:txBody>
          <a:bodyPr wrap="square" rtlCol="0">
            <a:spAutoFit/>
          </a:bodyPr>
          <a:lstStyle/>
          <a:p>
            <a:pPr lvl="0">
              <a:buClr>
                <a:srgbClr val="CE1236"/>
              </a:buClr>
            </a:pPr>
            <a:endParaRPr lang="en-CA" dirty="0" smtClean="0">
              <a:solidFill>
                <a:srgbClr val="000000"/>
              </a:solidFill>
            </a:endParaRPr>
          </a:p>
          <a:p>
            <a:pPr lvl="0">
              <a:buClr>
                <a:srgbClr val="CE1236"/>
              </a:buClr>
            </a:pPr>
            <a:endParaRPr lang="en-CA" dirty="0">
              <a:solidFill>
                <a:srgbClr val="000000"/>
              </a:solidFill>
            </a:endParaRPr>
          </a:p>
          <a:p>
            <a:pPr marL="342900" lvl="0" indent="-342900">
              <a:buClr>
                <a:srgbClr val="CE1236"/>
              </a:buClr>
              <a:buFont typeface="+mj-lt"/>
              <a:buAutoNum type="arabicPeriod"/>
            </a:pPr>
            <a:r>
              <a:rPr lang="en-CA" dirty="0" smtClean="0">
                <a:solidFill>
                  <a:srgbClr val="000000"/>
                </a:solidFill>
              </a:rPr>
              <a:t>New measures being identified that align to service excellence</a:t>
            </a:r>
          </a:p>
          <a:p>
            <a:pPr marL="342900" lvl="0" indent="-342900">
              <a:buClr>
                <a:srgbClr val="CE1236"/>
              </a:buClr>
              <a:buFont typeface="+mj-lt"/>
              <a:buAutoNum type="arabicPeriod"/>
            </a:pPr>
            <a:endParaRPr lang="en-CA" dirty="0" smtClean="0">
              <a:solidFill>
                <a:srgbClr val="000000"/>
              </a:solidFill>
            </a:endParaRPr>
          </a:p>
          <a:p>
            <a:pPr marL="342900" lvl="0" indent="-342900">
              <a:buClr>
                <a:srgbClr val="CE1236"/>
              </a:buClr>
              <a:buFont typeface="+mj-lt"/>
              <a:buAutoNum type="arabicPeriod"/>
            </a:pPr>
            <a:r>
              <a:rPr lang="en-CA" dirty="0" smtClean="0">
                <a:solidFill>
                  <a:srgbClr val="000000"/>
                </a:solidFill>
              </a:rPr>
              <a:t>Once measures finalized and approved by Cabinet, internal roll-out process will begin</a:t>
            </a:r>
          </a:p>
          <a:p>
            <a:pPr marL="342900" lvl="0" indent="-342900">
              <a:buClr>
                <a:srgbClr val="CE1236"/>
              </a:buClr>
              <a:buFont typeface="+mj-lt"/>
              <a:buAutoNum type="arabicPeriod"/>
            </a:pPr>
            <a:endParaRPr lang="en-CA" dirty="0" smtClean="0">
              <a:solidFill>
                <a:srgbClr val="000000"/>
              </a:solidFill>
            </a:endParaRPr>
          </a:p>
          <a:p>
            <a:pPr marL="342900" lvl="0" indent="-342900">
              <a:buClr>
                <a:srgbClr val="CE1236"/>
              </a:buClr>
              <a:buFont typeface="+mj-lt"/>
              <a:buAutoNum type="arabicPeriod"/>
            </a:pPr>
            <a:r>
              <a:rPr lang="en-CA" dirty="0" smtClean="0">
                <a:solidFill>
                  <a:srgbClr val="000000"/>
                </a:solidFill>
              </a:rPr>
              <a:t>Public-facing dashboard to be launched shortly afterwards</a:t>
            </a:r>
          </a:p>
          <a:p>
            <a:pPr marL="342900" lvl="0" indent="-342900">
              <a:buClr>
                <a:srgbClr val="CE1236"/>
              </a:buClr>
              <a:buFont typeface="+mj-lt"/>
              <a:buAutoNum type="arabicPeriod"/>
            </a:pPr>
            <a:endParaRPr lang="en-CA" dirty="0">
              <a:solidFill>
                <a:srgbClr val="000000"/>
              </a:solidFill>
            </a:endParaRPr>
          </a:p>
          <a:p>
            <a:pPr lvl="0">
              <a:buClr>
                <a:srgbClr val="CE1236"/>
              </a:buClr>
            </a:pPr>
            <a:endParaRPr lang="en-CA" dirty="0">
              <a:solidFill>
                <a:srgbClr val="000000"/>
              </a:solidFill>
            </a:endParaRPr>
          </a:p>
          <a:p>
            <a:pPr>
              <a:buClr>
                <a:srgbClr val="CE1236"/>
              </a:buClr>
            </a:pPr>
            <a:endParaRPr lang="en-CA" dirty="0">
              <a:solidFill>
                <a:srgbClr val="000000"/>
              </a:solidFill>
            </a:endParaRPr>
          </a:p>
          <a:p>
            <a:pPr>
              <a:buClr>
                <a:srgbClr val="CE1236"/>
              </a:buClr>
            </a:pPr>
            <a:endParaRPr lang="en-CA" dirty="0">
              <a:solidFill>
                <a:srgbClr val="000000"/>
              </a:solidFill>
            </a:endParaRPr>
          </a:p>
          <a:p>
            <a:pPr marL="285750" lvl="0" indent="-285750">
              <a:buClr>
                <a:srgbClr val="CE1236"/>
              </a:buClr>
              <a:buFontTx/>
              <a:buChar char="-"/>
            </a:pPr>
            <a:endParaRPr lang="en-CA" dirty="0" smtClean="0">
              <a:solidFill>
                <a:srgbClr val="000000"/>
              </a:solidFill>
            </a:endParaRPr>
          </a:p>
          <a:p>
            <a:pPr lvl="0">
              <a:buClr>
                <a:srgbClr val="CE1236"/>
              </a:buClr>
            </a:pPr>
            <a:endParaRPr lang="en-CA" dirty="0" smtClean="0">
              <a:solidFill>
                <a:srgbClr val="000000"/>
              </a:solidFill>
            </a:endParaRPr>
          </a:p>
          <a:p>
            <a:pPr lvl="1">
              <a:buClr>
                <a:srgbClr val="CE1236"/>
              </a:buClr>
            </a:pPr>
            <a:endParaRPr lang="en-CA" dirty="0" smtClean="0">
              <a:solidFill>
                <a:srgbClr val="000000"/>
              </a:solidFill>
            </a:endParaRPr>
          </a:p>
          <a:p>
            <a:pPr marL="285750" lvl="0" indent="-285750">
              <a:buClr>
                <a:srgbClr val="CE1236"/>
              </a:buClr>
              <a:buFontTx/>
              <a:buChar char="-"/>
            </a:pPr>
            <a:endParaRPr lang="en-CA" dirty="0" smtClean="0">
              <a:solidFill>
                <a:srgbClr val="000000"/>
              </a:solidFill>
            </a:endParaRPr>
          </a:p>
          <a:p>
            <a:pPr lvl="0">
              <a:buClr>
                <a:srgbClr val="CE1236"/>
              </a:buClr>
            </a:pPr>
            <a:endParaRPr lang="en-CA" dirty="0" smtClean="0">
              <a:solidFill>
                <a:srgbClr val="000000"/>
              </a:solidFill>
            </a:endParaRPr>
          </a:p>
          <a:p>
            <a:pPr lvl="0">
              <a:buClr>
                <a:srgbClr val="CE1236"/>
              </a:buClr>
            </a:pPr>
            <a:endParaRPr lang="en-CA" dirty="0" smtClean="0">
              <a:solidFill>
                <a:srgbClr val="000000"/>
              </a:solidFill>
            </a:endParaRPr>
          </a:p>
          <a:p>
            <a:pPr lvl="0">
              <a:buClr>
                <a:srgbClr val="CE1236"/>
              </a:buClr>
            </a:pPr>
            <a:endParaRPr lang="en-CA" dirty="0" smtClean="0">
              <a:solidFill>
                <a:srgbClr val="000000"/>
              </a:solidFill>
            </a:endParaRPr>
          </a:p>
          <a:p>
            <a:pPr lvl="0">
              <a:buClr>
                <a:srgbClr val="CE1236"/>
              </a:buClr>
            </a:pPr>
            <a:endParaRPr lang="en-CA" dirty="0" smtClean="0">
              <a:solidFill>
                <a:srgbClr val="000000"/>
              </a:solidFill>
            </a:endParaRPr>
          </a:p>
          <a:p>
            <a:pPr marL="285750" lvl="0" indent="-285750">
              <a:buClr>
                <a:srgbClr val="CE1236"/>
              </a:buClr>
              <a:buFontTx/>
              <a:buChar char="-"/>
            </a:pPr>
            <a:endParaRPr lang="en-CA" dirty="0">
              <a:solidFill>
                <a:srgbClr val="000000"/>
              </a:solidFill>
            </a:endParaRPr>
          </a:p>
          <a:p>
            <a:pPr lvl="0">
              <a:buClr>
                <a:srgbClr val="CE1236"/>
              </a:buClr>
            </a:pPr>
            <a:endParaRPr lang="en-CA" dirty="0" smtClean="0">
              <a:solidFill>
                <a:srgbClr val="000000"/>
              </a:solidFill>
            </a:endParaRPr>
          </a:p>
          <a:p>
            <a:pPr lvl="0">
              <a:buClr>
                <a:srgbClr val="CE1236"/>
              </a:buClr>
            </a:pPr>
            <a:endParaRPr lang="en-CA" dirty="0" smtClean="0">
              <a:solidFill>
                <a:srgbClr val="000000"/>
              </a:solidFill>
            </a:endParaRPr>
          </a:p>
          <a:p>
            <a:pPr lvl="1">
              <a:buClr>
                <a:srgbClr val="CE1236"/>
              </a:buClr>
            </a:pPr>
            <a:r>
              <a:rPr lang="en-CA" dirty="0" smtClean="0">
                <a:solidFill>
                  <a:srgbClr val="000000"/>
                </a:solidFill>
              </a:rPr>
              <a:t> </a:t>
            </a:r>
          </a:p>
          <a:p>
            <a:pPr lvl="0">
              <a:buClr>
                <a:srgbClr val="CE1236"/>
              </a:buClr>
            </a:pPr>
            <a:r>
              <a:rPr lang="en-CA" dirty="0" smtClean="0">
                <a:solidFill>
                  <a:srgbClr val="000000"/>
                </a:solidFill>
              </a:rPr>
              <a:t> </a:t>
            </a:r>
          </a:p>
          <a:p>
            <a:pPr>
              <a:buClr>
                <a:schemeClr val="accent2"/>
              </a:buClr>
            </a:pPr>
            <a:endParaRPr lang="en-CA" dirty="0">
              <a:solidFill>
                <a:schemeClr val="accent1"/>
              </a:solidFill>
            </a:endParaRPr>
          </a:p>
          <a:p>
            <a:pPr>
              <a:buClr>
                <a:schemeClr val="accent2"/>
              </a:buClr>
            </a:pPr>
            <a:endParaRPr lang="en-CA" dirty="0"/>
          </a:p>
          <a:p>
            <a:pPr>
              <a:buClr>
                <a:schemeClr val="accent2"/>
              </a:buClr>
            </a:pPr>
            <a:endParaRPr lang="en-CA" dirty="0" smtClean="0">
              <a:solidFill>
                <a:schemeClr val="accent1"/>
              </a:solidFill>
            </a:endParaRPr>
          </a:p>
          <a:p>
            <a:pPr>
              <a:buClr>
                <a:schemeClr val="accent2"/>
              </a:buClr>
            </a:pPr>
            <a:endParaRPr lang="en-CA" dirty="0" smtClean="0"/>
          </a:p>
          <a:p>
            <a:endParaRPr lang="en-CA" dirty="0"/>
          </a:p>
        </p:txBody>
      </p:sp>
      <p:cxnSp>
        <p:nvCxnSpPr>
          <p:cNvPr id="5" name="Straight Connector 4"/>
          <p:cNvCxnSpPr/>
          <p:nvPr/>
        </p:nvCxnSpPr>
        <p:spPr>
          <a:xfrm flipH="1">
            <a:off x="442914" y="551354"/>
            <a:ext cx="1057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88329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913" y="130723"/>
            <a:ext cx="5942304" cy="356085"/>
          </a:xfrm>
        </p:spPr>
        <p:txBody>
          <a:bodyPr>
            <a:normAutofit/>
          </a:bodyPr>
          <a:lstStyle/>
          <a:p>
            <a:r>
              <a:rPr lang="en-US" sz="2000" dirty="0" smtClean="0">
                <a:solidFill>
                  <a:schemeClr val="tx1"/>
                </a:solidFill>
              </a:rPr>
              <a:t>Take </a:t>
            </a:r>
            <a:r>
              <a:rPr lang="en-US" sz="2000" dirty="0" err="1" smtClean="0">
                <a:solidFill>
                  <a:schemeClr val="tx1"/>
                </a:solidFill>
              </a:rPr>
              <a:t>Aways</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pPr/>
              <a:t>19</a:t>
            </a:fld>
            <a:endParaRPr lang="en-US" dirty="0"/>
          </a:p>
        </p:txBody>
      </p:sp>
      <p:sp>
        <p:nvSpPr>
          <p:cNvPr id="18" name="TextBox 17"/>
          <p:cNvSpPr txBox="1"/>
          <p:nvPr/>
        </p:nvSpPr>
        <p:spPr>
          <a:xfrm>
            <a:off x="685241" y="1269828"/>
            <a:ext cx="7722394" cy="2308324"/>
          </a:xfrm>
          <a:prstGeom prst="rect">
            <a:avLst/>
          </a:prstGeom>
          <a:noFill/>
        </p:spPr>
        <p:txBody>
          <a:bodyPr wrap="square" rtlCol="0">
            <a:spAutoFit/>
          </a:bodyPr>
          <a:lstStyle/>
          <a:p>
            <a:pPr marL="285750" lvl="0" indent="-285750">
              <a:buClr>
                <a:srgbClr val="CE1236"/>
              </a:buClr>
              <a:buFontTx/>
              <a:buChar char="-"/>
            </a:pPr>
            <a:r>
              <a:rPr lang="en-CA" dirty="0">
                <a:solidFill>
                  <a:srgbClr val="000000"/>
                </a:solidFill>
              </a:rPr>
              <a:t>S</a:t>
            </a:r>
            <a:r>
              <a:rPr lang="en-CA" dirty="0" smtClean="0">
                <a:solidFill>
                  <a:srgbClr val="000000"/>
                </a:solidFill>
              </a:rPr>
              <a:t>corecards supports the transformation of the </a:t>
            </a:r>
            <a:r>
              <a:rPr lang="en-CA" dirty="0" err="1" smtClean="0">
                <a:solidFill>
                  <a:srgbClr val="000000"/>
                </a:solidFill>
              </a:rPr>
              <a:t>GoM</a:t>
            </a:r>
            <a:r>
              <a:rPr lang="en-CA" dirty="0">
                <a:solidFill>
                  <a:srgbClr val="000000"/>
                </a:solidFill>
              </a:rPr>
              <a:t> </a:t>
            </a:r>
            <a:r>
              <a:rPr lang="en-CA" dirty="0" smtClean="0">
                <a:solidFill>
                  <a:srgbClr val="000000"/>
                </a:solidFill>
              </a:rPr>
              <a:t>by shifting our focus to outcome-driven design and delivery of services</a:t>
            </a:r>
          </a:p>
          <a:p>
            <a:pPr lvl="0">
              <a:buClr>
                <a:srgbClr val="CE1236"/>
              </a:buClr>
            </a:pPr>
            <a:endParaRPr lang="en-CA" dirty="0" smtClean="0">
              <a:solidFill>
                <a:srgbClr val="000000"/>
              </a:solidFill>
            </a:endParaRPr>
          </a:p>
          <a:p>
            <a:pPr marL="285750" lvl="0" indent="-285750">
              <a:buClr>
                <a:srgbClr val="CE1236"/>
              </a:buClr>
              <a:buFontTx/>
              <a:buChar char="-"/>
            </a:pPr>
            <a:r>
              <a:rPr lang="en-CA" dirty="0" smtClean="0">
                <a:solidFill>
                  <a:srgbClr val="000000"/>
                </a:solidFill>
              </a:rPr>
              <a:t>Scorecards highlight complex issues we can’t solve without divergent thinking, which requires diversity and inclusion </a:t>
            </a:r>
            <a:r>
              <a:rPr lang="en-CA" smtClean="0">
                <a:solidFill>
                  <a:srgbClr val="000000"/>
                </a:solidFill>
              </a:rPr>
              <a:t>of stakeholders</a:t>
            </a:r>
            <a:endParaRPr lang="en-CA" dirty="0" smtClean="0">
              <a:solidFill>
                <a:srgbClr val="000000"/>
              </a:solidFill>
            </a:endParaRPr>
          </a:p>
          <a:p>
            <a:pPr lvl="0">
              <a:buClr>
                <a:srgbClr val="CE1236"/>
              </a:buClr>
            </a:pPr>
            <a:endParaRPr lang="en-CA" dirty="0" smtClean="0">
              <a:solidFill>
                <a:srgbClr val="000000"/>
              </a:solidFill>
            </a:endParaRPr>
          </a:p>
          <a:p>
            <a:pPr marL="285750" indent="-285750">
              <a:buClr>
                <a:srgbClr val="CE1236"/>
              </a:buClr>
              <a:buFontTx/>
              <a:buChar char="-"/>
            </a:pPr>
            <a:r>
              <a:rPr lang="en-CA" dirty="0" smtClean="0">
                <a:solidFill>
                  <a:srgbClr val="000000"/>
                </a:solidFill>
              </a:rPr>
              <a:t>Scorecards supports working differently, to</a:t>
            </a:r>
            <a:r>
              <a:rPr lang="en-CA" dirty="0">
                <a:solidFill>
                  <a:srgbClr val="000000"/>
                </a:solidFill>
              </a:rPr>
              <a:t> tackle complex problems together</a:t>
            </a:r>
          </a:p>
          <a:p>
            <a:pPr marL="285750" lvl="0" indent="-285750">
              <a:buClr>
                <a:srgbClr val="CE1236"/>
              </a:buClr>
              <a:buFontTx/>
              <a:buChar char="-"/>
            </a:pPr>
            <a:endParaRPr lang="en-CA" dirty="0">
              <a:solidFill>
                <a:srgbClr val="000000"/>
              </a:solidFill>
            </a:endParaRPr>
          </a:p>
        </p:txBody>
      </p:sp>
      <p:cxnSp>
        <p:nvCxnSpPr>
          <p:cNvPr id="5" name="Straight Connector 4"/>
          <p:cNvCxnSpPr/>
          <p:nvPr/>
        </p:nvCxnSpPr>
        <p:spPr>
          <a:xfrm flipH="1">
            <a:off x="442917" y="551354"/>
            <a:ext cx="123904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90728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272" y="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39136" y="-33016"/>
            <a:ext cx="9146339" cy="5143500"/>
          </a:xfrm>
          <a:prstGeom prst="rect">
            <a:avLst/>
          </a:prstGeom>
          <a:solidFill>
            <a:schemeClr val="tx2">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72" name="Rectangle 6"/>
          <p:cNvSpPr>
            <a:spLocks noChangeArrowheads="1"/>
          </p:cNvSpPr>
          <p:nvPr/>
        </p:nvSpPr>
        <p:spPr bwMode="auto">
          <a:xfrm>
            <a:off x="2198874" y="1042499"/>
            <a:ext cx="4743913" cy="474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2644661" y="3699807"/>
            <a:ext cx="3482968" cy="3493231"/>
            <a:chOff x="2140423" y="2551992"/>
            <a:chExt cx="4839773" cy="4854034"/>
          </a:xfrm>
        </p:grpSpPr>
        <p:sp>
          <p:nvSpPr>
            <p:cNvPr id="21873" name="Freeform 7"/>
            <p:cNvSpPr>
              <a:spLocks/>
            </p:cNvSpPr>
            <p:nvPr/>
          </p:nvSpPr>
          <p:spPr bwMode="auto">
            <a:xfrm>
              <a:off x="2140423" y="2568591"/>
              <a:ext cx="2426901" cy="4835097"/>
            </a:xfrm>
            <a:custGeom>
              <a:avLst/>
              <a:gdLst>
                <a:gd name="T0" fmla="*/ 1632 w 1638"/>
                <a:gd name="T1" fmla="*/ 0 h 3262"/>
                <a:gd name="T2" fmla="*/ 0 w 1638"/>
                <a:gd name="T3" fmla="*/ 1631 h 3262"/>
                <a:gd name="T4" fmla="*/ 1632 w 1638"/>
                <a:gd name="T5" fmla="*/ 3262 h 3262"/>
                <a:gd name="T6" fmla="*/ 1638 w 1638"/>
                <a:gd name="T7" fmla="*/ 3262 h 3262"/>
                <a:gd name="T8" fmla="*/ 1638 w 1638"/>
                <a:gd name="T9" fmla="*/ 0 h 3262"/>
                <a:gd name="T10" fmla="*/ 1632 w 1638"/>
                <a:gd name="T11" fmla="*/ 0 h 3262"/>
              </a:gdLst>
              <a:ahLst/>
              <a:cxnLst>
                <a:cxn ang="0">
                  <a:pos x="T0" y="T1"/>
                </a:cxn>
                <a:cxn ang="0">
                  <a:pos x="T2" y="T3"/>
                </a:cxn>
                <a:cxn ang="0">
                  <a:pos x="T4" y="T5"/>
                </a:cxn>
                <a:cxn ang="0">
                  <a:pos x="T6" y="T7"/>
                </a:cxn>
                <a:cxn ang="0">
                  <a:pos x="T8" y="T9"/>
                </a:cxn>
                <a:cxn ang="0">
                  <a:pos x="T10" y="T11"/>
                </a:cxn>
              </a:cxnLst>
              <a:rect l="0" t="0" r="r" b="b"/>
              <a:pathLst>
                <a:path w="1638" h="3262">
                  <a:moveTo>
                    <a:pt x="1632" y="0"/>
                  </a:moveTo>
                  <a:cubicBezTo>
                    <a:pt x="731" y="0"/>
                    <a:pt x="0" y="731"/>
                    <a:pt x="0" y="1631"/>
                  </a:cubicBezTo>
                  <a:cubicBezTo>
                    <a:pt x="0" y="2532"/>
                    <a:pt x="731" y="3262"/>
                    <a:pt x="1632" y="3262"/>
                  </a:cubicBezTo>
                  <a:cubicBezTo>
                    <a:pt x="1634" y="3262"/>
                    <a:pt x="1636" y="3262"/>
                    <a:pt x="1638" y="3262"/>
                  </a:cubicBezTo>
                  <a:cubicBezTo>
                    <a:pt x="1638" y="0"/>
                    <a:pt x="1638" y="0"/>
                    <a:pt x="1638" y="0"/>
                  </a:cubicBezTo>
                  <a:cubicBezTo>
                    <a:pt x="1636" y="0"/>
                    <a:pt x="1634" y="0"/>
                    <a:pt x="1632" y="0"/>
                  </a:cubicBezTo>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a:off x="4567324" y="2561576"/>
              <a:ext cx="2412872" cy="4844449"/>
              <a:chOff x="4579014" y="2730848"/>
              <a:chExt cx="2412872" cy="4844449"/>
            </a:xfrm>
          </p:grpSpPr>
          <p:sp>
            <p:nvSpPr>
              <p:cNvPr id="21874" name="Freeform 8"/>
              <p:cNvSpPr>
                <a:spLocks/>
              </p:cNvSpPr>
              <p:nvPr/>
            </p:nvSpPr>
            <p:spPr bwMode="auto">
              <a:xfrm>
                <a:off x="4579014" y="2737863"/>
                <a:ext cx="2412872" cy="4835097"/>
              </a:xfrm>
              <a:custGeom>
                <a:avLst/>
                <a:gdLst>
                  <a:gd name="T0" fmla="*/ 1626 w 1626"/>
                  <a:gd name="T1" fmla="*/ 1631 h 3262"/>
                  <a:gd name="T2" fmla="*/ 0 w 1626"/>
                  <a:gd name="T3" fmla="*/ 0 h 3262"/>
                  <a:gd name="T4" fmla="*/ 0 w 1626"/>
                  <a:gd name="T5" fmla="*/ 3262 h 3262"/>
                  <a:gd name="T6" fmla="*/ 1626 w 1626"/>
                  <a:gd name="T7" fmla="*/ 1631 h 3262"/>
                </a:gdLst>
                <a:ahLst/>
                <a:cxnLst>
                  <a:cxn ang="0">
                    <a:pos x="T0" y="T1"/>
                  </a:cxn>
                  <a:cxn ang="0">
                    <a:pos x="T2" y="T3"/>
                  </a:cxn>
                  <a:cxn ang="0">
                    <a:pos x="T4" y="T5"/>
                  </a:cxn>
                  <a:cxn ang="0">
                    <a:pos x="T6" y="T7"/>
                  </a:cxn>
                </a:cxnLst>
                <a:rect l="0" t="0" r="r" b="b"/>
                <a:pathLst>
                  <a:path w="1626" h="3262">
                    <a:moveTo>
                      <a:pt x="1626" y="1631"/>
                    </a:moveTo>
                    <a:cubicBezTo>
                      <a:pt x="1626" y="733"/>
                      <a:pt x="899" y="4"/>
                      <a:pt x="0" y="0"/>
                    </a:cubicBezTo>
                    <a:cubicBezTo>
                      <a:pt x="0" y="3262"/>
                      <a:pt x="0" y="3262"/>
                      <a:pt x="0" y="3262"/>
                    </a:cubicBezTo>
                    <a:cubicBezTo>
                      <a:pt x="899" y="3259"/>
                      <a:pt x="1626" y="2530"/>
                      <a:pt x="1626" y="1631"/>
                    </a:cubicBezTo>
                  </a:path>
                </a:pathLst>
              </a:custGeom>
              <a:solidFill>
                <a:schemeClr val="bg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75" name="Freeform 9"/>
              <p:cNvSpPr>
                <a:spLocks noEditPoints="1"/>
              </p:cNvSpPr>
              <p:nvPr/>
            </p:nvSpPr>
            <p:spPr bwMode="auto">
              <a:xfrm>
                <a:off x="4579014" y="2730848"/>
                <a:ext cx="2319350" cy="4844449"/>
              </a:xfrm>
              <a:custGeom>
                <a:avLst/>
                <a:gdLst>
                  <a:gd name="T0" fmla="*/ 1391 w 1563"/>
                  <a:gd name="T1" fmla="*/ 998 h 3267"/>
                  <a:gd name="T2" fmla="*/ 1316 w 1563"/>
                  <a:gd name="T3" fmla="*/ 1039 h 3267"/>
                  <a:gd name="T4" fmla="*/ 1189 w 1563"/>
                  <a:gd name="T5" fmla="*/ 856 h 3267"/>
                  <a:gd name="T6" fmla="*/ 1119 w 1563"/>
                  <a:gd name="T7" fmla="*/ 896 h 3267"/>
                  <a:gd name="T8" fmla="*/ 1200 w 1563"/>
                  <a:gd name="T9" fmla="*/ 969 h 3267"/>
                  <a:gd name="T10" fmla="*/ 1124 w 1563"/>
                  <a:gd name="T11" fmla="*/ 1028 h 3267"/>
                  <a:gd name="T12" fmla="*/ 1175 w 1563"/>
                  <a:gd name="T13" fmla="*/ 979 h 3267"/>
                  <a:gd name="T14" fmla="*/ 986 w 1563"/>
                  <a:gd name="T15" fmla="*/ 903 h 3267"/>
                  <a:gd name="T16" fmla="*/ 838 w 1563"/>
                  <a:gd name="T17" fmla="*/ 1037 h 3267"/>
                  <a:gd name="T18" fmla="*/ 665 w 1563"/>
                  <a:gd name="T19" fmla="*/ 1021 h 3267"/>
                  <a:gd name="T20" fmla="*/ 745 w 1563"/>
                  <a:gd name="T21" fmla="*/ 871 h 3267"/>
                  <a:gd name="T22" fmla="*/ 804 w 1563"/>
                  <a:gd name="T23" fmla="*/ 833 h 3267"/>
                  <a:gd name="T24" fmla="*/ 960 w 1563"/>
                  <a:gd name="T25" fmla="*/ 664 h 3267"/>
                  <a:gd name="T26" fmla="*/ 1096 w 1563"/>
                  <a:gd name="T27" fmla="*/ 662 h 3267"/>
                  <a:gd name="T28" fmla="*/ 994 w 1563"/>
                  <a:gd name="T29" fmla="*/ 552 h 3267"/>
                  <a:gd name="T30" fmla="*/ 980 w 1563"/>
                  <a:gd name="T31" fmla="*/ 472 h 3267"/>
                  <a:gd name="T32" fmla="*/ 0 w 1563"/>
                  <a:gd name="T33" fmla="*/ 0 h 3267"/>
                  <a:gd name="T34" fmla="*/ 31 w 1563"/>
                  <a:gd name="T35" fmla="*/ 366 h 3267"/>
                  <a:gd name="T36" fmla="*/ 0 w 1563"/>
                  <a:gd name="T37" fmla="*/ 425 h 3267"/>
                  <a:gd name="T38" fmla="*/ 31 w 1563"/>
                  <a:gd name="T39" fmla="*/ 715 h 3267"/>
                  <a:gd name="T40" fmla="*/ 47 w 1563"/>
                  <a:gd name="T41" fmla="*/ 787 h 3267"/>
                  <a:gd name="T42" fmla="*/ 25 w 1563"/>
                  <a:gd name="T43" fmla="*/ 827 h 3267"/>
                  <a:gd name="T44" fmla="*/ 41 w 1563"/>
                  <a:gd name="T45" fmla="*/ 1930 h 3267"/>
                  <a:gd name="T46" fmla="*/ 290 w 1563"/>
                  <a:gd name="T47" fmla="*/ 2021 h 3267"/>
                  <a:gd name="T48" fmla="*/ 188 w 1563"/>
                  <a:gd name="T49" fmla="*/ 2364 h 3267"/>
                  <a:gd name="T50" fmla="*/ 0 w 1563"/>
                  <a:gd name="T51" fmla="*/ 2465 h 3267"/>
                  <a:gd name="T52" fmla="*/ 0 w 1563"/>
                  <a:gd name="T53" fmla="*/ 2597 h 3267"/>
                  <a:gd name="T54" fmla="*/ 1209 w 1563"/>
                  <a:gd name="T55" fmla="*/ 2664 h 3267"/>
                  <a:gd name="T56" fmla="*/ 1147 w 1563"/>
                  <a:gd name="T57" fmla="*/ 2340 h 3267"/>
                  <a:gd name="T58" fmla="*/ 1156 w 1563"/>
                  <a:gd name="T59" fmla="*/ 2123 h 3267"/>
                  <a:gd name="T60" fmla="*/ 952 w 1563"/>
                  <a:gd name="T61" fmla="*/ 1773 h 3267"/>
                  <a:gd name="T62" fmla="*/ 809 w 1563"/>
                  <a:gd name="T63" fmla="*/ 1767 h 3267"/>
                  <a:gd name="T64" fmla="*/ 615 w 1563"/>
                  <a:gd name="T65" fmla="*/ 1778 h 3267"/>
                  <a:gd name="T66" fmla="*/ 486 w 1563"/>
                  <a:gd name="T67" fmla="*/ 1452 h 3267"/>
                  <a:gd name="T68" fmla="*/ 444 w 1563"/>
                  <a:gd name="T69" fmla="*/ 1344 h 3267"/>
                  <a:gd name="T70" fmla="*/ 713 w 1563"/>
                  <a:gd name="T71" fmla="*/ 1072 h 3267"/>
                  <a:gd name="T72" fmla="*/ 878 w 1563"/>
                  <a:gd name="T73" fmla="*/ 1045 h 3267"/>
                  <a:gd name="T74" fmla="*/ 1206 w 1563"/>
                  <a:gd name="T75" fmla="*/ 1161 h 3267"/>
                  <a:gd name="T76" fmla="*/ 1261 w 1563"/>
                  <a:gd name="T77" fmla="*/ 1131 h 3267"/>
                  <a:gd name="T78" fmla="*/ 1554 w 1563"/>
                  <a:gd name="T79" fmla="*/ 1182 h 3267"/>
                  <a:gd name="T80" fmla="*/ 748 w 1563"/>
                  <a:gd name="T81" fmla="*/ 579 h 3267"/>
                  <a:gd name="T82" fmla="*/ 830 w 1563"/>
                  <a:gd name="T83" fmla="*/ 610 h 3267"/>
                  <a:gd name="T84" fmla="*/ 912 w 1563"/>
                  <a:gd name="T85" fmla="*/ 691 h 3267"/>
                  <a:gd name="T86" fmla="*/ 769 w 1563"/>
                  <a:gd name="T87" fmla="*/ 736 h 3267"/>
                  <a:gd name="T88" fmla="*/ 810 w 1563"/>
                  <a:gd name="T89" fmla="*/ 645 h 3267"/>
                  <a:gd name="T90" fmla="*/ 748 w 1563"/>
                  <a:gd name="T91" fmla="*/ 579 h 3267"/>
                  <a:gd name="T92" fmla="*/ 736 w 1563"/>
                  <a:gd name="T93" fmla="*/ 618 h 3267"/>
                  <a:gd name="T94" fmla="*/ 698 w 1563"/>
                  <a:gd name="T95" fmla="*/ 715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3" h="3267">
                    <a:moveTo>
                      <a:pt x="1519" y="1044"/>
                    </a:moveTo>
                    <a:cubicBezTo>
                      <a:pt x="1434" y="1045"/>
                      <a:pt x="1434" y="1045"/>
                      <a:pt x="1434" y="1045"/>
                    </a:cubicBezTo>
                    <a:cubicBezTo>
                      <a:pt x="1391" y="998"/>
                      <a:pt x="1391" y="998"/>
                      <a:pt x="1391" y="998"/>
                    </a:cubicBezTo>
                    <a:cubicBezTo>
                      <a:pt x="1383" y="923"/>
                      <a:pt x="1383" y="923"/>
                      <a:pt x="1383" y="923"/>
                    </a:cubicBezTo>
                    <a:cubicBezTo>
                      <a:pt x="1340" y="947"/>
                      <a:pt x="1340" y="947"/>
                      <a:pt x="1340" y="947"/>
                    </a:cubicBezTo>
                    <a:cubicBezTo>
                      <a:pt x="1316" y="1039"/>
                      <a:pt x="1316" y="1039"/>
                      <a:pt x="1316" y="1039"/>
                    </a:cubicBezTo>
                    <a:cubicBezTo>
                      <a:pt x="1253" y="972"/>
                      <a:pt x="1253" y="972"/>
                      <a:pt x="1253" y="972"/>
                    </a:cubicBezTo>
                    <a:cubicBezTo>
                      <a:pt x="1250" y="908"/>
                      <a:pt x="1250" y="908"/>
                      <a:pt x="1250" y="908"/>
                    </a:cubicBezTo>
                    <a:cubicBezTo>
                      <a:pt x="1189" y="856"/>
                      <a:pt x="1189" y="856"/>
                      <a:pt x="1189" y="856"/>
                    </a:cubicBezTo>
                    <a:cubicBezTo>
                      <a:pt x="1167" y="833"/>
                      <a:pt x="1167" y="833"/>
                      <a:pt x="1167" y="833"/>
                    </a:cubicBezTo>
                    <a:cubicBezTo>
                      <a:pt x="1096" y="833"/>
                      <a:pt x="1096" y="833"/>
                      <a:pt x="1096" y="833"/>
                    </a:cubicBezTo>
                    <a:cubicBezTo>
                      <a:pt x="1119" y="896"/>
                      <a:pt x="1119" y="896"/>
                      <a:pt x="1119" y="896"/>
                    </a:cubicBezTo>
                    <a:cubicBezTo>
                      <a:pt x="1204" y="944"/>
                      <a:pt x="1204" y="944"/>
                      <a:pt x="1204" y="944"/>
                    </a:cubicBezTo>
                    <a:cubicBezTo>
                      <a:pt x="1218" y="960"/>
                      <a:pt x="1218" y="960"/>
                      <a:pt x="1218" y="960"/>
                    </a:cubicBezTo>
                    <a:cubicBezTo>
                      <a:pt x="1200" y="969"/>
                      <a:pt x="1200" y="969"/>
                      <a:pt x="1200" y="969"/>
                    </a:cubicBezTo>
                    <a:cubicBezTo>
                      <a:pt x="1201" y="1019"/>
                      <a:pt x="1201" y="1019"/>
                      <a:pt x="1201" y="1019"/>
                    </a:cubicBezTo>
                    <a:cubicBezTo>
                      <a:pt x="1159" y="1036"/>
                      <a:pt x="1159" y="1036"/>
                      <a:pt x="1159" y="1036"/>
                    </a:cubicBezTo>
                    <a:cubicBezTo>
                      <a:pt x="1124" y="1028"/>
                      <a:pt x="1124" y="1028"/>
                      <a:pt x="1124" y="1028"/>
                    </a:cubicBezTo>
                    <a:cubicBezTo>
                      <a:pt x="1102" y="997"/>
                      <a:pt x="1102" y="997"/>
                      <a:pt x="1102" y="997"/>
                    </a:cubicBezTo>
                    <a:cubicBezTo>
                      <a:pt x="1159" y="1000"/>
                      <a:pt x="1159" y="1000"/>
                      <a:pt x="1159" y="1000"/>
                    </a:cubicBezTo>
                    <a:cubicBezTo>
                      <a:pt x="1175" y="979"/>
                      <a:pt x="1175" y="979"/>
                      <a:pt x="1175" y="979"/>
                    </a:cubicBezTo>
                    <a:cubicBezTo>
                      <a:pt x="1047" y="893"/>
                      <a:pt x="1047" y="893"/>
                      <a:pt x="1047" y="893"/>
                    </a:cubicBezTo>
                    <a:cubicBezTo>
                      <a:pt x="1038" y="856"/>
                      <a:pt x="1038" y="856"/>
                      <a:pt x="1038" y="856"/>
                    </a:cubicBezTo>
                    <a:cubicBezTo>
                      <a:pt x="986" y="903"/>
                      <a:pt x="986" y="903"/>
                      <a:pt x="986" y="903"/>
                    </a:cubicBezTo>
                    <a:cubicBezTo>
                      <a:pt x="933" y="892"/>
                      <a:pt x="933" y="892"/>
                      <a:pt x="933" y="892"/>
                    </a:cubicBezTo>
                    <a:cubicBezTo>
                      <a:pt x="853" y="996"/>
                      <a:pt x="853" y="996"/>
                      <a:pt x="853" y="996"/>
                    </a:cubicBezTo>
                    <a:cubicBezTo>
                      <a:pt x="838" y="1037"/>
                      <a:pt x="838" y="1037"/>
                      <a:pt x="838" y="1037"/>
                    </a:cubicBezTo>
                    <a:cubicBezTo>
                      <a:pt x="786" y="1042"/>
                      <a:pt x="786" y="1042"/>
                      <a:pt x="786" y="1042"/>
                    </a:cubicBezTo>
                    <a:cubicBezTo>
                      <a:pt x="711" y="1042"/>
                      <a:pt x="711" y="1042"/>
                      <a:pt x="711" y="1042"/>
                    </a:cubicBezTo>
                    <a:cubicBezTo>
                      <a:pt x="665" y="1021"/>
                      <a:pt x="665" y="1021"/>
                      <a:pt x="665" y="1021"/>
                    </a:cubicBezTo>
                    <a:cubicBezTo>
                      <a:pt x="652" y="931"/>
                      <a:pt x="652" y="931"/>
                      <a:pt x="652" y="931"/>
                    </a:cubicBezTo>
                    <a:cubicBezTo>
                      <a:pt x="668" y="888"/>
                      <a:pt x="668" y="888"/>
                      <a:pt x="668" y="888"/>
                    </a:cubicBezTo>
                    <a:cubicBezTo>
                      <a:pt x="745" y="871"/>
                      <a:pt x="745" y="871"/>
                      <a:pt x="745" y="871"/>
                    </a:cubicBezTo>
                    <a:cubicBezTo>
                      <a:pt x="829" y="888"/>
                      <a:pt x="829" y="888"/>
                      <a:pt x="829" y="888"/>
                    </a:cubicBezTo>
                    <a:cubicBezTo>
                      <a:pt x="840" y="842"/>
                      <a:pt x="840" y="842"/>
                      <a:pt x="840" y="842"/>
                    </a:cubicBezTo>
                    <a:cubicBezTo>
                      <a:pt x="804" y="833"/>
                      <a:pt x="804" y="833"/>
                      <a:pt x="804" y="833"/>
                    </a:cubicBezTo>
                    <a:cubicBezTo>
                      <a:pt x="816" y="761"/>
                      <a:pt x="816" y="761"/>
                      <a:pt x="816" y="761"/>
                    </a:cubicBezTo>
                    <a:cubicBezTo>
                      <a:pt x="901" y="748"/>
                      <a:pt x="901" y="748"/>
                      <a:pt x="901" y="748"/>
                    </a:cubicBezTo>
                    <a:cubicBezTo>
                      <a:pt x="960" y="664"/>
                      <a:pt x="960" y="664"/>
                      <a:pt x="960" y="664"/>
                    </a:cubicBezTo>
                    <a:cubicBezTo>
                      <a:pt x="1021" y="654"/>
                      <a:pt x="1021" y="654"/>
                      <a:pt x="1021" y="654"/>
                    </a:cubicBezTo>
                    <a:cubicBezTo>
                      <a:pt x="1076" y="662"/>
                      <a:pt x="1076" y="662"/>
                      <a:pt x="1076" y="662"/>
                    </a:cubicBezTo>
                    <a:cubicBezTo>
                      <a:pt x="1096" y="662"/>
                      <a:pt x="1096" y="662"/>
                      <a:pt x="1096" y="662"/>
                    </a:cubicBezTo>
                    <a:cubicBezTo>
                      <a:pt x="1085" y="584"/>
                      <a:pt x="1085" y="584"/>
                      <a:pt x="1085" y="584"/>
                    </a:cubicBezTo>
                    <a:cubicBezTo>
                      <a:pt x="1018" y="611"/>
                      <a:pt x="1018" y="611"/>
                      <a:pt x="1018" y="611"/>
                    </a:cubicBezTo>
                    <a:cubicBezTo>
                      <a:pt x="994" y="552"/>
                      <a:pt x="994" y="552"/>
                      <a:pt x="994" y="552"/>
                    </a:cubicBezTo>
                    <a:cubicBezTo>
                      <a:pt x="956" y="547"/>
                      <a:pt x="956" y="547"/>
                      <a:pt x="956" y="547"/>
                    </a:cubicBezTo>
                    <a:cubicBezTo>
                      <a:pt x="948" y="507"/>
                      <a:pt x="948" y="507"/>
                      <a:pt x="948" y="507"/>
                    </a:cubicBezTo>
                    <a:cubicBezTo>
                      <a:pt x="980" y="472"/>
                      <a:pt x="980" y="472"/>
                      <a:pt x="980" y="472"/>
                    </a:cubicBezTo>
                    <a:cubicBezTo>
                      <a:pt x="1055" y="443"/>
                      <a:pt x="1055" y="443"/>
                      <a:pt x="1055" y="443"/>
                    </a:cubicBezTo>
                    <a:cubicBezTo>
                      <a:pt x="1075" y="408"/>
                      <a:pt x="1075" y="408"/>
                      <a:pt x="1075" y="408"/>
                    </a:cubicBezTo>
                    <a:cubicBezTo>
                      <a:pt x="788" y="155"/>
                      <a:pt x="412" y="1"/>
                      <a:pt x="0" y="0"/>
                    </a:cubicBezTo>
                    <a:cubicBezTo>
                      <a:pt x="0" y="294"/>
                      <a:pt x="0" y="294"/>
                      <a:pt x="0" y="294"/>
                    </a:cubicBezTo>
                    <a:cubicBezTo>
                      <a:pt x="31" y="308"/>
                      <a:pt x="31" y="308"/>
                      <a:pt x="31" y="308"/>
                    </a:cubicBezTo>
                    <a:cubicBezTo>
                      <a:pt x="31" y="366"/>
                      <a:pt x="31" y="366"/>
                      <a:pt x="31" y="366"/>
                    </a:cubicBezTo>
                    <a:cubicBezTo>
                      <a:pt x="80" y="379"/>
                      <a:pt x="80" y="379"/>
                      <a:pt x="80" y="379"/>
                    </a:cubicBezTo>
                    <a:cubicBezTo>
                      <a:pt x="56" y="425"/>
                      <a:pt x="56" y="425"/>
                      <a:pt x="56" y="425"/>
                    </a:cubicBezTo>
                    <a:cubicBezTo>
                      <a:pt x="0" y="425"/>
                      <a:pt x="0" y="425"/>
                      <a:pt x="0" y="425"/>
                    </a:cubicBezTo>
                    <a:cubicBezTo>
                      <a:pt x="0" y="638"/>
                      <a:pt x="0" y="638"/>
                      <a:pt x="0" y="638"/>
                    </a:cubicBezTo>
                    <a:cubicBezTo>
                      <a:pt x="34" y="658"/>
                      <a:pt x="34" y="658"/>
                      <a:pt x="34" y="658"/>
                    </a:cubicBezTo>
                    <a:cubicBezTo>
                      <a:pt x="31" y="715"/>
                      <a:pt x="31" y="715"/>
                      <a:pt x="31" y="715"/>
                    </a:cubicBezTo>
                    <a:cubicBezTo>
                      <a:pt x="0" y="726"/>
                      <a:pt x="0" y="726"/>
                      <a:pt x="0" y="726"/>
                    </a:cubicBezTo>
                    <a:cubicBezTo>
                      <a:pt x="0" y="766"/>
                      <a:pt x="0" y="766"/>
                      <a:pt x="0" y="766"/>
                    </a:cubicBezTo>
                    <a:cubicBezTo>
                      <a:pt x="47" y="787"/>
                      <a:pt x="47" y="787"/>
                      <a:pt x="47" y="787"/>
                    </a:cubicBezTo>
                    <a:cubicBezTo>
                      <a:pt x="46" y="827"/>
                      <a:pt x="46" y="827"/>
                      <a:pt x="46" y="827"/>
                    </a:cubicBezTo>
                    <a:cubicBezTo>
                      <a:pt x="25" y="828"/>
                      <a:pt x="25" y="828"/>
                      <a:pt x="25" y="828"/>
                    </a:cubicBezTo>
                    <a:cubicBezTo>
                      <a:pt x="25" y="828"/>
                      <a:pt x="25" y="827"/>
                      <a:pt x="25" y="827"/>
                    </a:cubicBezTo>
                    <a:cubicBezTo>
                      <a:pt x="0" y="820"/>
                      <a:pt x="0" y="820"/>
                      <a:pt x="0" y="820"/>
                    </a:cubicBezTo>
                    <a:cubicBezTo>
                      <a:pt x="0" y="1915"/>
                      <a:pt x="0" y="1915"/>
                      <a:pt x="0" y="1915"/>
                    </a:cubicBezTo>
                    <a:cubicBezTo>
                      <a:pt x="41" y="1930"/>
                      <a:pt x="41" y="1930"/>
                      <a:pt x="41" y="1930"/>
                    </a:cubicBezTo>
                    <a:cubicBezTo>
                      <a:pt x="185" y="1932"/>
                      <a:pt x="185" y="1932"/>
                      <a:pt x="185" y="1932"/>
                    </a:cubicBezTo>
                    <a:cubicBezTo>
                      <a:pt x="227" y="2001"/>
                      <a:pt x="227" y="2001"/>
                      <a:pt x="227" y="2001"/>
                    </a:cubicBezTo>
                    <a:cubicBezTo>
                      <a:pt x="290" y="2021"/>
                      <a:pt x="290" y="2021"/>
                      <a:pt x="290" y="2021"/>
                    </a:cubicBezTo>
                    <a:cubicBezTo>
                      <a:pt x="278" y="2078"/>
                      <a:pt x="278" y="2078"/>
                      <a:pt x="278" y="2078"/>
                    </a:cubicBezTo>
                    <a:cubicBezTo>
                      <a:pt x="208" y="2167"/>
                      <a:pt x="208" y="2167"/>
                      <a:pt x="208" y="2167"/>
                    </a:cubicBezTo>
                    <a:cubicBezTo>
                      <a:pt x="188" y="2364"/>
                      <a:pt x="188" y="2364"/>
                      <a:pt x="188" y="2364"/>
                    </a:cubicBezTo>
                    <a:cubicBezTo>
                      <a:pt x="125" y="2414"/>
                      <a:pt x="125" y="2414"/>
                      <a:pt x="125" y="2414"/>
                    </a:cubicBezTo>
                    <a:cubicBezTo>
                      <a:pt x="31" y="2411"/>
                      <a:pt x="31" y="2411"/>
                      <a:pt x="31" y="2411"/>
                    </a:cubicBezTo>
                    <a:cubicBezTo>
                      <a:pt x="0" y="2465"/>
                      <a:pt x="0" y="2465"/>
                      <a:pt x="0" y="2465"/>
                    </a:cubicBezTo>
                    <a:cubicBezTo>
                      <a:pt x="0" y="2466"/>
                      <a:pt x="0" y="2466"/>
                      <a:pt x="0" y="2466"/>
                    </a:cubicBezTo>
                    <a:cubicBezTo>
                      <a:pt x="23" y="2567"/>
                      <a:pt x="23" y="2567"/>
                      <a:pt x="23" y="2567"/>
                    </a:cubicBezTo>
                    <a:cubicBezTo>
                      <a:pt x="0" y="2597"/>
                      <a:pt x="0" y="2597"/>
                      <a:pt x="0" y="2597"/>
                    </a:cubicBezTo>
                    <a:cubicBezTo>
                      <a:pt x="0" y="3267"/>
                      <a:pt x="0" y="3267"/>
                      <a:pt x="0" y="3267"/>
                    </a:cubicBezTo>
                    <a:cubicBezTo>
                      <a:pt x="509" y="3266"/>
                      <a:pt x="964" y="3031"/>
                      <a:pt x="1263" y="2664"/>
                    </a:cubicBezTo>
                    <a:cubicBezTo>
                      <a:pt x="1209" y="2664"/>
                      <a:pt x="1209" y="2664"/>
                      <a:pt x="1209" y="2664"/>
                    </a:cubicBezTo>
                    <a:cubicBezTo>
                      <a:pt x="1209" y="2555"/>
                      <a:pt x="1209" y="2555"/>
                      <a:pt x="1209" y="2555"/>
                    </a:cubicBezTo>
                    <a:cubicBezTo>
                      <a:pt x="1147" y="2471"/>
                      <a:pt x="1147" y="2471"/>
                      <a:pt x="1147" y="2471"/>
                    </a:cubicBezTo>
                    <a:cubicBezTo>
                      <a:pt x="1147" y="2340"/>
                      <a:pt x="1147" y="2340"/>
                      <a:pt x="1147" y="2340"/>
                    </a:cubicBezTo>
                    <a:cubicBezTo>
                      <a:pt x="1100" y="2293"/>
                      <a:pt x="1100" y="2293"/>
                      <a:pt x="1100" y="2293"/>
                    </a:cubicBezTo>
                    <a:cubicBezTo>
                      <a:pt x="1095" y="2239"/>
                      <a:pt x="1095" y="2239"/>
                      <a:pt x="1095" y="2239"/>
                    </a:cubicBezTo>
                    <a:cubicBezTo>
                      <a:pt x="1156" y="2123"/>
                      <a:pt x="1156" y="2123"/>
                      <a:pt x="1156" y="2123"/>
                    </a:cubicBezTo>
                    <a:cubicBezTo>
                      <a:pt x="1041" y="1921"/>
                      <a:pt x="1041" y="1921"/>
                      <a:pt x="1041" y="1921"/>
                    </a:cubicBezTo>
                    <a:cubicBezTo>
                      <a:pt x="1055" y="1784"/>
                      <a:pt x="1055" y="1784"/>
                      <a:pt x="1055" y="1784"/>
                    </a:cubicBezTo>
                    <a:cubicBezTo>
                      <a:pt x="952" y="1773"/>
                      <a:pt x="952" y="1773"/>
                      <a:pt x="952" y="1773"/>
                    </a:cubicBezTo>
                    <a:cubicBezTo>
                      <a:pt x="914" y="1735"/>
                      <a:pt x="914" y="1735"/>
                      <a:pt x="914" y="1735"/>
                    </a:cubicBezTo>
                    <a:cubicBezTo>
                      <a:pt x="844" y="1735"/>
                      <a:pt x="844" y="1735"/>
                      <a:pt x="844" y="1735"/>
                    </a:cubicBezTo>
                    <a:cubicBezTo>
                      <a:pt x="809" y="1767"/>
                      <a:pt x="809" y="1767"/>
                      <a:pt x="809" y="1767"/>
                    </a:cubicBezTo>
                    <a:cubicBezTo>
                      <a:pt x="687" y="1767"/>
                      <a:pt x="687" y="1767"/>
                      <a:pt x="687" y="1767"/>
                    </a:cubicBezTo>
                    <a:cubicBezTo>
                      <a:pt x="683" y="1778"/>
                      <a:pt x="683" y="1778"/>
                      <a:pt x="683" y="1778"/>
                    </a:cubicBezTo>
                    <a:cubicBezTo>
                      <a:pt x="615" y="1778"/>
                      <a:pt x="615" y="1778"/>
                      <a:pt x="615" y="1778"/>
                    </a:cubicBezTo>
                    <a:cubicBezTo>
                      <a:pt x="459" y="1600"/>
                      <a:pt x="459" y="1600"/>
                      <a:pt x="459" y="1600"/>
                    </a:cubicBezTo>
                    <a:cubicBezTo>
                      <a:pt x="460" y="1462"/>
                      <a:pt x="460" y="1462"/>
                      <a:pt x="460" y="1462"/>
                    </a:cubicBezTo>
                    <a:cubicBezTo>
                      <a:pt x="486" y="1452"/>
                      <a:pt x="486" y="1452"/>
                      <a:pt x="486" y="1452"/>
                    </a:cubicBezTo>
                    <a:cubicBezTo>
                      <a:pt x="495" y="1400"/>
                      <a:pt x="495" y="1400"/>
                      <a:pt x="495" y="1400"/>
                    </a:cubicBezTo>
                    <a:cubicBezTo>
                      <a:pt x="459" y="1400"/>
                      <a:pt x="459" y="1400"/>
                      <a:pt x="459" y="1400"/>
                    </a:cubicBezTo>
                    <a:cubicBezTo>
                      <a:pt x="444" y="1344"/>
                      <a:pt x="444" y="1344"/>
                      <a:pt x="444" y="1344"/>
                    </a:cubicBezTo>
                    <a:cubicBezTo>
                      <a:pt x="624" y="1214"/>
                      <a:pt x="624" y="1214"/>
                      <a:pt x="624" y="1214"/>
                    </a:cubicBezTo>
                    <a:cubicBezTo>
                      <a:pt x="624" y="1121"/>
                      <a:pt x="624" y="1121"/>
                      <a:pt x="624" y="1121"/>
                    </a:cubicBezTo>
                    <a:cubicBezTo>
                      <a:pt x="713" y="1072"/>
                      <a:pt x="713" y="1072"/>
                      <a:pt x="713" y="1072"/>
                    </a:cubicBezTo>
                    <a:cubicBezTo>
                      <a:pt x="749" y="1076"/>
                      <a:pt x="749" y="1076"/>
                      <a:pt x="749" y="1076"/>
                    </a:cubicBezTo>
                    <a:cubicBezTo>
                      <a:pt x="821" y="1076"/>
                      <a:pt x="821" y="1076"/>
                      <a:pt x="821" y="1076"/>
                    </a:cubicBezTo>
                    <a:cubicBezTo>
                      <a:pt x="878" y="1045"/>
                      <a:pt x="878" y="1045"/>
                      <a:pt x="878" y="1045"/>
                    </a:cubicBezTo>
                    <a:cubicBezTo>
                      <a:pt x="1061" y="1031"/>
                      <a:pt x="1061" y="1031"/>
                      <a:pt x="1061" y="1031"/>
                    </a:cubicBezTo>
                    <a:cubicBezTo>
                      <a:pt x="1061" y="1125"/>
                      <a:pt x="1061" y="1125"/>
                      <a:pt x="1061" y="1125"/>
                    </a:cubicBezTo>
                    <a:cubicBezTo>
                      <a:pt x="1206" y="1161"/>
                      <a:pt x="1206" y="1161"/>
                      <a:pt x="1206" y="1161"/>
                    </a:cubicBezTo>
                    <a:cubicBezTo>
                      <a:pt x="1235" y="1182"/>
                      <a:pt x="1235" y="1182"/>
                      <a:pt x="1235" y="1182"/>
                    </a:cubicBezTo>
                    <a:cubicBezTo>
                      <a:pt x="1261" y="1182"/>
                      <a:pt x="1261" y="1182"/>
                      <a:pt x="1261" y="1182"/>
                    </a:cubicBezTo>
                    <a:cubicBezTo>
                      <a:pt x="1261" y="1131"/>
                      <a:pt x="1261" y="1131"/>
                      <a:pt x="1261" y="1131"/>
                    </a:cubicBezTo>
                    <a:cubicBezTo>
                      <a:pt x="1345" y="1123"/>
                      <a:pt x="1345" y="1123"/>
                      <a:pt x="1345" y="1123"/>
                    </a:cubicBezTo>
                    <a:cubicBezTo>
                      <a:pt x="1424" y="1182"/>
                      <a:pt x="1424" y="1182"/>
                      <a:pt x="1424" y="1182"/>
                    </a:cubicBezTo>
                    <a:cubicBezTo>
                      <a:pt x="1554" y="1182"/>
                      <a:pt x="1554" y="1182"/>
                      <a:pt x="1554" y="1182"/>
                    </a:cubicBezTo>
                    <a:cubicBezTo>
                      <a:pt x="1563" y="1173"/>
                      <a:pt x="1563" y="1173"/>
                      <a:pt x="1563" y="1173"/>
                    </a:cubicBezTo>
                    <a:cubicBezTo>
                      <a:pt x="1551" y="1129"/>
                      <a:pt x="1536" y="1086"/>
                      <a:pt x="1519" y="1044"/>
                    </a:cubicBezTo>
                    <a:moveTo>
                      <a:pt x="748" y="579"/>
                    </a:moveTo>
                    <a:cubicBezTo>
                      <a:pt x="763" y="556"/>
                      <a:pt x="763" y="556"/>
                      <a:pt x="763" y="556"/>
                    </a:cubicBezTo>
                    <a:cubicBezTo>
                      <a:pt x="816" y="545"/>
                      <a:pt x="816" y="545"/>
                      <a:pt x="816" y="545"/>
                    </a:cubicBezTo>
                    <a:cubicBezTo>
                      <a:pt x="830" y="610"/>
                      <a:pt x="830" y="610"/>
                      <a:pt x="830" y="610"/>
                    </a:cubicBezTo>
                    <a:cubicBezTo>
                      <a:pt x="859" y="656"/>
                      <a:pt x="859" y="656"/>
                      <a:pt x="859" y="656"/>
                    </a:cubicBezTo>
                    <a:cubicBezTo>
                      <a:pt x="878" y="678"/>
                      <a:pt x="878" y="678"/>
                      <a:pt x="878" y="678"/>
                    </a:cubicBezTo>
                    <a:cubicBezTo>
                      <a:pt x="912" y="691"/>
                      <a:pt x="912" y="691"/>
                      <a:pt x="912" y="691"/>
                    </a:cubicBezTo>
                    <a:cubicBezTo>
                      <a:pt x="880" y="730"/>
                      <a:pt x="880" y="730"/>
                      <a:pt x="880" y="730"/>
                    </a:cubicBezTo>
                    <a:cubicBezTo>
                      <a:pt x="816" y="736"/>
                      <a:pt x="816" y="736"/>
                      <a:pt x="816" y="736"/>
                    </a:cubicBezTo>
                    <a:cubicBezTo>
                      <a:pt x="769" y="736"/>
                      <a:pt x="769" y="736"/>
                      <a:pt x="769" y="736"/>
                    </a:cubicBezTo>
                    <a:cubicBezTo>
                      <a:pt x="774" y="680"/>
                      <a:pt x="774" y="680"/>
                      <a:pt x="774" y="680"/>
                    </a:cubicBezTo>
                    <a:cubicBezTo>
                      <a:pt x="814" y="672"/>
                      <a:pt x="814" y="672"/>
                      <a:pt x="814" y="672"/>
                    </a:cubicBezTo>
                    <a:cubicBezTo>
                      <a:pt x="810" y="645"/>
                      <a:pt x="810" y="645"/>
                      <a:pt x="810" y="645"/>
                    </a:cubicBezTo>
                    <a:cubicBezTo>
                      <a:pt x="774" y="622"/>
                      <a:pt x="774" y="622"/>
                      <a:pt x="774" y="622"/>
                    </a:cubicBezTo>
                    <a:cubicBezTo>
                      <a:pt x="748" y="605"/>
                      <a:pt x="748" y="605"/>
                      <a:pt x="748" y="605"/>
                    </a:cubicBezTo>
                    <a:cubicBezTo>
                      <a:pt x="748" y="579"/>
                      <a:pt x="748" y="579"/>
                      <a:pt x="748" y="579"/>
                    </a:cubicBezTo>
                    <a:moveTo>
                      <a:pt x="660" y="681"/>
                    </a:moveTo>
                    <a:cubicBezTo>
                      <a:pt x="692" y="628"/>
                      <a:pt x="692" y="628"/>
                      <a:pt x="692" y="628"/>
                    </a:cubicBezTo>
                    <a:cubicBezTo>
                      <a:pt x="736" y="618"/>
                      <a:pt x="736" y="618"/>
                      <a:pt x="736" y="618"/>
                    </a:cubicBezTo>
                    <a:cubicBezTo>
                      <a:pt x="768" y="632"/>
                      <a:pt x="768" y="632"/>
                      <a:pt x="768" y="632"/>
                    </a:cubicBezTo>
                    <a:cubicBezTo>
                      <a:pt x="765" y="667"/>
                      <a:pt x="765" y="667"/>
                      <a:pt x="765" y="667"/>
                    </a:cubicBezTo>
                    <a:cubicBezTo>
                      <a:pt x="698" y="715"/>
                      <a:pt x="698" y="715"/>
                      <a:pt x="698" y="715"/>
                    </a:cubicBezTo>
                    <a:cubicBezTo>
                      <a:pt x="660" y="715"/>
                      <a:pt x="660" y="715"/>
                      <a:pt x="660" y="715"/>
                    </a:cubicBezTo>
                    <a:cubicBezTo>
                      <a:pt x="660" y="681"/>
                      <a:pt x="660" y="681"/>
                      <a:pt x="660" y="681"/>
                    </a:cubicBezTo>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876" name="Freeform 10"/>
            <p:cNvSpPr>
              <a:spLocks/>
            </p:cNvSpPr>
            <p:nvPr/>
          </p:nvSpPr>
          <p:spPr bwMode="auto">
            <a:xfrm>
              <a:off x="2140423" y="4036889"/>
              <a:ext cx="2426901" cy="3369137"/>
            </a:xfrm>
            <a:custGeom>
              <a:avLst/>
              <a:gdLst>
                <a:gd name="T0" fmla="*/ 1559 w 1638"/>
                <a:gd name="T1" fmla="*/ 1703 h 2273"/>
                <a:gd name="T2" fmla="*/ 1527 w 1638"/>
                <a:gd name="T3" fmla="*/ 1763 h 2273"/>
                <a:gd name="T4" fmla="*/ 1429 w 1638"/>
                <a:gd name="T5" fmla="*/ 1810 h 2273"/>
                <a:gd name="T6" fmla="*/ 1366 w 1638"/>
                <a:gd name="T7" fmla="*/ 1820 h 2273"/>
                <a:gd name="T8" fmla="*/ 1363 w 1638"/>
                <a:gd name="T9" fmla="*/ 1847 h 2273"/>
                <a:gd name="T10" fmla="*/ 1408 w 1638"/>
                <a:gd name="T11" fmla="*/ 1860 h 2273"/>
                <a:gd name="T12" fmla="*/ 1402 w 1638"/>
                <a:gd name="T13" fmla="*/ 1889 h 2273"/>
                <a:gd name="T14" fmla="*/ 1362 w 1638"/>
                <a:gd name="T15" fmla="*/ 1927 h 2273"/>
                <a:gd name="T16" fmla="*/ 1387 w 1638"/>
                <a:gd name="T17" fmla="*/ 1958 h 2273"/>
                <a:gd name="T18" fmla="*/ 1435 w 1638"/>
                <a:gd name="T19" fmla="*/ 1959 h 2273"/>
                <a:gd name="T20" fmla="*/ 1432 w 1638"/>
                <a:gd name="T21" fmla="*/ 1997 h 2273"/>
                <a:gd name="T22" fmla="*/ 1419 w 1638"/>
                <a:gd name="T23" fmla="*/ 2033 h 2273"/>
                <a:gd name="T24" fmla="*/ 1415 w 1638"/>
                <a:gd name="T25" fmla="*/ 2063 h 2273"/>
                <a:gd name="T26" fmla="*/ 1487 w 1638"/>
                <a:gd name="T27" fmla="*/ 2123 h 2273"/>
                <a:gd name="T28" fmla="*/ 1477 w 1638"/>
                <a:gd name="T29" fmla="*/ 2155 h 2273"/>
                <a:gd name="T30" fmla="*/ 1380 w 1638"/>
                <a:gd name="T31" fmla="*/ 2153 h 2273"/>
                <a:gd name="T32" fmla="*/ 1283 w 1638"/>
                <a:gd name="T33" fmla="*/ 2068 h 2273"/>
                <a:gd name="T34" fmla="*/ 1208 w 1638"/>
                <a:gd name="T35" fmla="*/ 1936 h 2273"/>
                <a:gd name="T36" fmla="*/ 1218 w 1638"/>
                <a:gd name="T37" fmla="*/ 1808 h 2273"/>
                <a:gd name="T38" fmla="*/ 1161 w 1638"/>
                <a:gd name="T39" fmla="*/ 1732 h 2273"/>
                <a:gd name="T40" fmla="*/ 1184 w 1638"/>
                <a:gd name="T41" fmla="*/ 1603 h 2273"/>
                <a:gd name="T42" fmla="*/ 1150 w 1638"/>
                <a:gd name="T43" fmla="*/ 1593 h 2273"/>
                <a:gd name="T44" fmla="*/ 1150 w 1638"/>
                <a:gd name="T45" fmla="*/ 1314 h 2273"/>
                <a:gd name="T46" fmla="*/ 1050 w 1638"/>
                <a:gd name="T47" fmla="*/ 1242 h 2273"/>
                <a:gd name="T48" fmla="*/ 1000 w 1638"/>
                <a:gd name="T49" fmla="*/ 1230 h 2273"/>
                <a:gd name="T50" fmla="*/ 990 w 1638"/>
                <a:gd name="T51" fmla="*/ 1177 h 2273"/>
                <a:gd name="T52" fmla="*/ 867 w 1638"/>
                <a:gd name="T53" fmla="*/ 1022 h 2273"/>
                <a:gd name="T54" fmla="*/ 879 w 1638"/>
                <a:gd name="T55" fmla="*/ 966 h 2273"/>
                <a:gd name="T56" fmla="*/ 883 w 1638"/>
                <a:gd name="T57" fmla="*/ 875 h 2273"/>
                <a:gd name="T58" fmla="*/ 968 w 1638"/>
                <a:gd name="T59" fmla="*/ 816 h 2273"/>
                <a:gd name="T60" fmla="*/ 956 w 1638"/>
                <a:gd name="T61" fmla="*/ 714 h 2273"/>
                <a:gd name="T62" fmla="*/ 831 w 1638"/>
                <a:gd name="T63" fmla="*/ 704 h 2273"/>
                <a:gd name="T64" fmla="*/ 734 w 1638"/>
                <a:gd name="T65" fmla="*/ 593 h 2273"/>
                <a:gd name="T66" fmla="*/ 664 w 1638"/>
                <a:gd name="T67" fmla="*/ 574 h 2273"/>
                <a:gd name="T68" fmla="*/ 620 w 1638"/>
                <a:gd name="T69" fmla="*/ 566 h 2273"/>
                <a:gd name="T70" fmla="*/ 625 w 1638"/>
                <a:gd name="T71" fmla="*/ 525 h 2273"/>
                <a:gd name="T72" fmla="*/ 568 w 1638"/>
                <a:gd name="T73" fmla="*/ 517 h 2273"/>
                <a:gd name="T74" fmla="*/ 568 w 1638"/>
                <a:gd name="T75" fmla="*/ 540 h 2273"/>
                <a:gd name="T76" fmla="*/ 425 w 1638"/>
                <a:gd name="T77" fmla="*/ 505 h 2273"/>
                <a:gd name="T78" fmla="*/ 368 w 1638"/>
                <a:gd name="T79" fmla="*/ 417 h 2273"/>
                <a:gd name="T80" fmla="*/ 391 w 1638"/>
                <a:gd name="T81" fmla="*/ 374 h 2273"/>
                <a:gd name="T82" fmla="*/ 301 w 1638"/>
                <a:gd name="T83" fmla="*/ 243 h 2273"/>
                <a:gd name="T84" fmla="*/ 286 w 1638"/>
                <a:gd name="T85" fmla="*/ 146 h 2273"/>
                <a:gd name="T86" fmla="*/ 249 w 1638"/>
                <a:gd name="T87" fmla="*/ 146 h 2273"/>
                <a:gd name="T88" fmla="*/ 261 w 1638"/>
                <a:gd name="T89" fmla="*/ 240 h 2273"/>
                <a:gd name="T90" fmla="*/ 324 w 1638"/>
                <a:gd name="T91" fmla="*/ 336 h 2273"/>
                <a:gd name="T92" fmla="*/ 317 w 1638"/>
                <a:gd name="T93" fmla="*/ 374 h 2273"/>
                <a:gd name="T94" fmla="*/ 264 w 1638"/>
                <a:gd name="T95" fmla="*/ 366 h 2273"/>
                <a:gd name="T96" fmla="*/ 199 w 1638"/>
                <a:gd name="T97" fmla="*/ 255 h 2273"/>
                <a:gd name="T98" fmla="*/ 199 w 1638"/>
                <a:gd name="T99" fmla="*/ 126 h 2273"/>
                <a:gd name="T100" fmla="*/ 131 w 1638"/>
                <a:gd name="T101" fmla="*/ 93 h 2273"/>
                <a:gd name="T102" fmla="*/ 131 w 1638"/>
                <a:gd name="T103" fmla="*/ 0 h 2273"/>
                <a:gd name="T104" fmla="*/ 0 w 1638"/>
                <a:gd name="T105" fmla="*/ 640 h 2273"/>
                <a:gd name="T106" fmla="*/ 1634 w 1638"/>
                <a:gd name="T107" fmla="*/ 2273 h 2273"/>
                <a:gd name="T108" fmla="*/ 1638 w 1638"/>
                <a:gd name="T109" fmla="*/ 2273 h 2273"/>
                <a:gd name="T110" fmla="*/ 1638 w 1638"/>
                <a:gd name="T111" fmla="*/ 1603 h 2273"/>
                <a:gd name="T112" fmla="*/ 1559 w 1638"/>
                <a:gd name="T113" fmla="*/ 1703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 h="2273">
                  <a:moveTo>
                    <a:pt x="1559" y="1703"/>
                  </a:moveTo>
                  <a:cubicBezTo>
                    <a:pt x="1527" y="1763"/>
                    <a:pt x="1527" y="1763"/>
                    <a:pt x="1527" y="1763"/>
                  </a:cubicBezTo>
                  <a:cubicBezTo>
                    <a:pt x="1429" y="1810"/>
                    <a:pt x="1429" y="1810"/>
                    <a:pt x="1429" y="1810"/>
                  </a:cubicBezTo>
                  <a:cubicBezTo>
                    <a:pt x="1366" y="1820"/>
                    <a:pt x="1366" y="1820"/>
                    <a:pt x="1366" y="1820"/>
                  </a:cubicBezTo>
                  <a:cubicBezTo>
                    <a:pt x="1363" y="1847"/>
                    <a:pt x="1363" y="1847"/>
                    <a:pt x="1363" y="1847"/>
                  </a:cubicBezTo>
                  <a:cubicBezTo>
                    <a:pt x="1408" y="1860"/>
                    <a:pt x="1408" y="1860"/>
                    <a:pt x="1408" y="1860"/>
                  </a:cubicBezTo>
                  <a:cubicBezTo>
                    <a:pt x="1402" y="1889"/>
                    <a:pt x="1402" y="1889"/>
                    <a:pt x="1402" y="1889"/>
                  </a:cubicBezTo>
                  <a:cubicBezTo>
                    <a:pt x="1362" y="1927"/>
                    <a:pt x="1362" y="1927"/>
                    <a:pt x="1362" y="1927"/>
                  </a:cubicBezTo>
                  <a:cubicBezTo>
                    <a:pt x="1387" y="1958"/>
                    <a:pt x="1387" y="1958"/>
                    <a:pt x="1387" y="1958"/>
                  </a:cubicBezTo>
                  <a:cubicBezTo>
                    <a:pt x="1435" y="1959"/>
                    <a:pt x="1435" y="1959"/>
                    <a:pt x="1435" y="1959"/>
                  </a:cubicBezTo>
                  <a:cubicBezTo>
                    <a:pt x="1432" y="1997"/>
                    <a:pt x="1432" y="1997"/>
                    <a:pt x="1432" y="1997"/>
                  </a:cubicBezTo>
                  <a:cubicBezTo>
                    <a:pt x="1419" y="2033"/>
                    <a:pt x="1419" y="2033"/>
                    <a:pt x="1419" y="2033"/>
                  </a:cubicBezTo>
                  <a:cubicBezTo>
                    <a:pt x="1415" y="2063"/>
                    <a:pt x="1415" y="2063"/>
                    <a:pt x="1415" y="2063"/>
                  </a:cubicBezTo>
                  <a:cubicBezTo>
                    <a:pt x="1487" y="2123"/>
                    <a:pt x="1487" y="2123"/>
                    <a:pt x="1487" y="2123"/>
                  </a:cubicBezTo>
                  <a:cubicBezTo>
                    <a:pt x="1477" y="2155"/>
                    <a:pt x="1477" y="2155"/>
                    <a:pt x="1477" y="2155"/>
                  </a:cubicBezTo>
                  <a:cubicBezTo>
                    <a:pt x="1380" y="2153"/>
                    <a:pt x="1380" y="2153"/>
                    <a:pt x="1380" y="2153"/>
                  </a:cubicBezTo>
                  <a:cubicBezTo>
                    <a:pt x="1283" y="2068"/>
                    <a:pt x="1283" y="2068"/>
                    <a:pt x="1283" y="2068"/>
                  </a:cubicBezTo>
                  <a:cubicBezTo>
                    <a:pt x="1208" y="1936"/>
                    <a:pt x="1208" y="1936"/>
                    <a:pt x="1208" y="1936"/>
                  </a:cubicBezTo>
                  <a:cubicBezTo>
                    <a:pt x="1218" y="1808"/>
                    <a:pt x="1218" y="1808"/>
                    <a:pt x="1218" y="1808"/>
                  </a:cubicBezTo>
                  <a:cubicBezTo>
                    <a:pt x="1161" y="1732"/>
                    <a:pt x="1161" y="1732"/>
                    <a:pt x="1161" y="1732"/>
                  </a:cubicBezTo>
                  <a:cubicBezTo>
                    <a:pt x="1184" y="1603"/>
                    <a:pt x="1184" y="1603"/>
                    <a:pt x="1184" y="1603"/>
                  </a:cubicBezTo>
                  <a:cubicBezTo>
                    <a:pt x="1150" y="1593"/>
                    <a:pt x="1150" y="1593"/>
                    <a:pt x="1150" y="1593"/>
                  </a:cubicBezTo>
                  <a:cubicBezTo>
                    <a:pt x="1150" y="1314"/>
                    <a:pt x="1150" y="1314"/>
                    <a:pt x="1150" y="1314"/>
                  </a:cubicBezTo>
                  <a:cubicBezTo>
                    <a:pt x="1150" y="1314"/>
                    <a:pt x="1055" y="1242"/>
                    <a:pt x="1050" y="1242"/>
                  </a:cubicBezTo>
                  <a:cubicBezTo>
                    <a:pt x="1045" y="1242"/>
                    <a:pt x="1000" y="1230"/>
                    <a:pt x="1000" y="1230"/>
                  </a:cubicBezTo>
                  <a:cubicBezTo>
                    <a:pt x="990" y="1177"/>
                    <a:pt x="990" y="1177"/>
                    <a:pt x="990" y="1177"/>
                  </a:cubicBezTo>
                  <a:cubicBezTo>
                    <a:pt x="867" y="1022"/>
                    <a:pt x="867" y="1022"/>
                    <a:pt x="867" y="1022"/>
                  </a:cubicBezTo>
                  <a:cubicBezTo>
                    <a:pt x="879" y="966"/>
                    <a:pt x="879" y="966"/>
                    <a:pt x="879" y="966"/>
                  </a:cubicBezTo>
                  <a:cubicBezTo>
                    <a:pt x="883" y="875"/>
                    <a:pt x="883" y="875"/>
                    <a:pt x="883" y="875"/>
                  </a:cubicBezTo>
                  <a:cubicBezTo>
                    <a:pt x="968" y="816"/>
                    <a:pt x="968" y="816"/>
                    <a:pt x="968" y="816"/>
                  </a:cubicBezTo>
                  <a:cubicBezTo>
                    <a:pt x="956" y="714"/>
                    <a:pt x="956" y="714"/>
                    <a:pt x="956" y="714"/>
                  </a:cubicBezTo>
                  <a:cubicBezTo>
                    <a:pt x="831" y="704"/>
                    <a:pt x="831" y="704"/>
                    <a:pt x="831" y="704"/>
                  </a:cubicBezTo>
                  <a:cubicBezTo>
                    <a:pt x="734" y="593"/>
                    <a:pt x="734" y="593"/>
                    <a:pt x="734" y="593"/>
                  </a:cubicBezTo>
                  <a:cubicBezTo>
                    <a:pt x="664" y="574"/>
                    <a:pt x="664" y="574"/>
                    <a:pt x="664" y="574"/>
                  </a:cubicBezTo>
                  <a:cubicBezTo>
                    <a:pt x="620" y="566"/>
                    <a:pt x="620" y="566"/>
                    <a:pt x="620" y="566"/>
                  </a:cubicBezTo>
                  <a:cubicBezTo>
                    <a:pt x="625" y="525"/>
                    <a:pt x="625" y="525"/>
                    <a:pt x="625" y="525"/>
                  </a:cubicBezTo>
                  <a:cubicBezTo>
                    <a:pt x="568" y="517"/>
                    <a:pt x="568" y="517"/>
                    <a:pt x="568" y="517"/>
                  </a:cubicBezTo>
                  <a:cubicBezTo>
                    <a:pt x="568" y="540"/>
                    <a:pt x="568" y="540"/>
                    <a:pt x="568" y="540"/>
                  </a:cubicBezTo>
                  <a:cubicBezTo>
                    <a:pt x="425" y="505"/>
                    <a:pt x="425" y="505"/>
                    <a:pt x="425" y="505"/>
                  </a:cubicBezTo>
                  <a:cubicBezTo>
                    <a:pt x="368" y="417"/>
                    <a:pt x="368" y="417"/>
                    <a:pt x="368" y="417"/>
                  </a:cubicBezTo>
                  <a:cubicBezTo>
                    <a:pt x="391" y="374"/>
                    <a:pt x="391" y="374"/>
                    <a:pt x="391" y="374"/>
                  </a:cubicBezTo>
                  <a:cubicBezTo>
                    <a:pt x="301" y="243"/>
                    <a:pt x="301" y="243"/>
                    <a:pt x="301" y="243"/>
                  </a:cubicBezTo>
                  <a:cubicBezTo>
                    <a:pt x="286" y="146"/>
                    <a:pt x="286" y="146"/>
                    <a:pt x="286" y="146"/>
                  </a:cubicBezTo>
                  <a:cubicBezTo>
                    <a:pt x="249" y="146"/>
                    <a:pt x="249" y="146"/>
                    <a:pt x="249" y="146"/>
                  </a:cubicBezTo>
                  <a:cubicBezTo>
                    <a:pt x="261" y="240"/>
                    <a:pt x="261" y="240"/>
                    <a:pt x="261" y="240"/>
                  </a:cubicBezTo>
                  <a:cubicBezTo>
                    <a:pt x="324" y="336"/>
                    <a:pt x="324" y="336"/>
                    <a:pt x="324" y="336"/>
                  </a:cubicBezTo>
                  <a:cubicBezTo>
                    <a:pt x="317" y="374"/>
                    <a:pt x="317" y="374"/>
                    <a:pt x="317" y="374"/>
                  </a:cubicBezTo>
                  <a:cubicBezTo>
                    <a:pt x="264" y="366"/>
                    <a:pt x="264" y="366"/>
                    <a:pt x="264" y="366"/>
                  </a:cubicBezTo>
                  <a:cubicBezTo>
                    <a:pt x="199" y="255"/>
                    <a:pt x="199" y="255"/>
                    <a:pt x="199" y="255"/>
                  </a:cubicBezTo>
                  <a:cubicBezTo>
                    <a:pt x="199" y="126"/>
                    <a:pt x="199" y="126"/>
                    <a:pt x="199" y="126"/>
                  </a:cubicBezTo>
                  <a:cubicBezTo>
                    <a:pt x="131" y="93"/>
                    <a:pt x="131" y="93"/>
                    <a:pt x="131" y="93"/>
                  </a:cubicBezTo>
                  <a:cubicBezTo>
                    <a:pt x="131" y="0"/>
                    <a:pt x="131" y="0"/>
                    <a:pt x="131" y="0"/>
                  </a:cubicBezTo>
                  <a:cubicBezTo>
                    <a:pt x="47" y="197"/>
                    <a:pt x="0" y="413"/>
                    <a:pt x="0" y="640"/>
                  </a:cubicBezTo>
                  <a:cubicBezTo>
                    <a:pt x="0" y="1541"/>
                    <a:pt x="733" y="2273"/>
                    <a:pt x="1634" y="2273"/>
                  </a:cubicBezTo>
                  <a:cubicBezTo>
                    <a:pt x="1635" y="2273"/>
                    <a:pt x="1637" y="2273"/>
                    <a:pt x="1638" y="2273"/>
                  </a:cubicBezTo>
                  <a:cubicBezTo>
                    <a:pt x="1638" y="1603"/>
                    <a:pt x="1638" y="1603"/>
                    <a:pt x="1638" y="1603"/>
                  </a:cubicBezTo>
                  <a:cubicBezTo>
                    <a:pt x="1559" y="1703"/>
                    <a:pt x="1559" y="1703"/>
                    <a:pt x="1559" y="1703"/>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1877" name="Freeform 11"/>
            <p:cNvSpPr>
              <a:spLocks noEditPoints="1"/>
            </p:cNvSpPr>
            <p:nvPr/>
          </p:nvSpPr>
          <p:spPr bwMode="auto">
            <a:xfrm>
              <a:off x="2951729" y="3627728"/>
              <a:ext cx="1615596" cy="1774584"/>
            </a:xfrm>
            <a:custGeom>
              <a:avLst/>
              <a:gdLst>
                <a:gd name="T0" fmla="*/ 1020 w 1090"/>
                <a:gd name="T1" fmla="*/ 52 h 1197"/>
                <a:gd name="T2" fmla="*/ 1047 w 1090"/>
                <a:gd name="T3" fmla="*/ 34 h 1197"/>
                <a:gd name="T4" fmla="*/ 1018 w 1090"/>
                <a:gd name="T5" fmla="*/ 0 h 1197"/>
                <a:gd name="T6" fmla="*/ 961 w 1090"/>
                <a:gd name="T7" fmla="*/ 33 h 1197"/>
                <a:gd name="T8" fmla="*/ 956 w 1090"/>
                <a:gd name="T9" fmla="*/ 33 h 1197"/>
                <a:gd name="T10" fmla="*/ 925 w 1090"/>
                <a:gd name="T11" fmla="*/ 7 h 1197"/>
                <a:gd name="T12" fmla="*/ 873 w 1090"/>
                <a:gd name="T13" fmla="*/ 0 h 1197"/>
                <a:gd name="T14" fmla="*/ 856 w 1090"/>
                <a:gd name="T15" fmla="*/ 43 h 1197"/>
                <a:gd name="T16" fmla="*/ 917 w 1090"/>
                <a:gd name="T17" fmla="*/ 57 h 1197"/>
                <a:gd name="T18" fmla="*/ 883 w 1090"/>
                <a:gd name="T19" fmla="*/ 91 h 1197"/>
                <a:gd name="T20" fmla="*/ 844 w 1090"/>
                <a:gd name="T21" fmla="*/ 69 h 1197"/>
                <a:gd name="T22" fmla="*/ 781 w 1090"/>
                <a:gd name="T23" fmla="*/ 144 h 1197"/>
                <a:gd name="T24" fmla="*/ 574 w 1090"/>
                <a:gd name="T25" fmla="*/ 308 h 1197"/>
                <a:gd name="T26" fmla="*/ 466 w 1090"/>
                <a:gd name="T27" fmla="*/ 421 h 1197"/>
                <a:gd name="T28" fmla="*/ 422 w 1090"/>
                <a:gd name="T29" fmla="*/ 572 h 1197"/>
                <a:gd name="T30" fmla="*/ 353 w 1090"/>
                <a:gd name="T31" fmla="*/ 481 h 1197"/>
                <a:gd name="T32" fmla="*/ 61 w 1090"/>
                <a:gd name="T33" fmla="*/ 531 h 1197"/>
                <a:gd name="T34" fmla="*/ 0 w 1090"/>
                <a:gd name="T35" fmla="*/ 674 h 1197"/>
                <a:gd name="T36" fmla="*/ 107 w 1090"/>
                <a:gd name="T37" fmla="*/ 745 h 1197"/>
                <a:gd name="T38" fmla="*/ 243 w 1090"/>
                <a:gd name="T39" fmla="*/ 703 h 1197"/>
                <a:gd name="T40" fmla="*/ 300 w 1090"/>
                <a:gd name="T41" fmla="*/ 791 h 1197"/>
                <a:gd name="T42" fmla="*/ 440 w 1090"/>
                <a:gd name="T43" fmla="*/ 960 h 1197"/>
                <a:gd name="T44" fmla="*/ 623 w 1090"/>
                <a:gd name="T45" fmla="*/ 885 h 1197"/>
                <a:gd name="T46" fmla="*/ 755 w 1090"/>
                <a:gd name="T47" fmla="*/ 929 h 1197"/>
                <a:gd name="T48" fmla="*/ 810 w 1090"/>
                <a:gd name="T49" fmla="*/ 926 h 1197"/>
                <a:gd name="T50" fmla="*/ 973 w 1090"/>
                <a:gd name="T51" fmla="*/ 1021 h 1197"/>
                <a:gd name="T52" fmla="*/ 1017 w 1090"/>
                <a:gd name="T53" fmla="*/ 1169 h 1197"/>
                <a:gd name="T54" fmla="*/ 1090 w 1090"/>
                <a:gd name="T55" fmla="*/ 102 h 1197"/>
                <a:gd name="T56" fmla="*/ 862 w 1090"/>
                <a:gd name="T57" fmla="*/ 164 h 1197"/>
                <a:gd name="T58" fmla="*/ 830 w 1090"/>
                <a:gd name="T59" fmla="*/ 143 h 1197"/>
                <a:gd name="T60" fmla="*/ 866 w 1090"/>
                <a:gd name="T61" fmla="*/ 140 h 1197"/>
                <a:gd name="T62" fmla="*/ 981 w 1090"/>
                <a:gd name="T63" fmla="*/ 122 h 1197"/>
                <a:gd name="T64" fmla="*/ 953 w 1090"/>
                <a:gd name="T65" fmla="*/ 146 h 1197"/>
                <a:gd name="T66" fmla="*/ 907 w 1090"/>
                <a:gd name="T67" fmla="*/ 160 h 1197"/>
                <a:gd name="T68" fmla="*/ 894 w 1090"/>
                <a:gd name="T69" fmla="*/ 148 h 1197"/>
                <a:gd name="T70" fmla="*/ 941 w 1090"/>
                <a:gd name="T71" fmla="*/ 124 h 1197"/>
                <a:gd name="T72" fmla="*/ 969 w 1090"/>
                <a:gd name="T73" fmla="*/ 99 h 1197"/>
                <a:gd name="T74" fmla="*/ 981 w 1090"/>
                <a:gd name="T75" fmla="*/ 12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0" h="1197">
                  <a:moveTo>
                    <a:pt x="1024" y="81"/>
                  </a:moveTo>
                  <a:cubicBezTo>
                    <a:pt x="1020" y="52"/>
                    <a:pt x="1020" y="52"/>
                    <a:pt x="1020" y="52"/>
                  </a:cubicBezTo>
                  <a:cubicBezTo>
                    <a:pt x="1020" y="52"/>
                    <a:pt x="1020" y="52"/>
                    <a:pt x="1020" y="52"/>
                  </a:cubicBezTo>
                  <a:cubicBezTo>
                    <a:pt x="1047" y="34"/>
                    <a:pt x="1047" y="34"/>
                    <a:pt x="1047" y="34"/>
                  </a:cubicBezTo>
                  <a:cubicBezTo>
                    <a:pt x="1047" y="7"/>
                    <a:pt x="1047" y="7"/>
                    <a:pt x="1047" y="7"/>
                  </a:cubicBezTo>
                  <a:cubicBezTo>
                    <a:pt x="1018" y="0"/>
                    <a:pt x="1018" y="0"/>
                    <a:pt x="1018" y="0"/>
                  </a:cubicBezTo>
                  <a:cubicBezTo>
                    <a:pt x="1011" y="25"/>
                    <a:pt x="1011" y="25"/>
                    <a:pt x="1011" y="25"/>
                  </a:cubicBezTo>
                  <a:cubicBezTo>
                    <a:pt x="961" y="33"/>
                    <a:pt x="961" y="33"/>
                    <a:pt x="961" y="33"/>
                  </a:cubicBezTo>
                  <a:cubicBezTo>
                    <a:pt x="956" y="31"/>
                    <a:pt x="956" y="31"/>
                    <a:pt x="956" y="31"/>
                  </a:cubicBezTo>
                  <a:cubicBezTo>
                    <a:pt x="956" y="33"/>
                    <a:pt x="956" y="33"/>
                    <a:pt x="956" y="33"/>
                  </a:cubicBezTo>
                  <a:cubicBezTo>
                    <a:pt x="939" y="36"/>
                    <a:pt x="939" y="36"/>
                    <a:pt x="939" y="36"/>
                  </a:cubicBezTo>
                  <a:cubicBezTo>
                    <a:pt x="925" y="7"/>
                    <a:pt x="925" y="7"/>
                    <a:pt x="925" y="7"/>
                  </a:cubicBezTo>
                  <a:cubicBezTo>
                    <a:pt x="908" y="0"/>
                    <a:pt x="908" y="0"/>
                    <a:pt x="908" y="0"/>
                  </a:cubicBezTo>
                  <a:cubicBezTo>
                    <a:pt x="873" y="0"/>
                    <a:pt x="873" y="0"/>
                    <a:pt x="873" y="0"/>
                  </a:cubicBezTo>
                  <a:cubicBezTo>
                    <a:pt x="856" y="14"/>
                    <a:pt x="856" y="14"/>
                    <a:pt x="856" y="14"/>
                  </a:cubicBezTo>
                  <a:cubicBezTo>
                    <a:pt x="856" y="43"/>
                    <a:pt x="856" y="43"/>
                    <a:pt x="856" y="43"/>
                  </a:cubicBezTo>
                  <a:cubicBezTo>
                    <a:pt x="887" y="53"/>
                    <a:pt x="887" y="53"/>
                    <a:pt x="887" y="53"/>
                  </a:cubicBezTo>
                  <a:cubicBezTo>
                    <a:pt x="917" y="57"/>
                    <a:pt x="917" y="57"/>
                    <a:pt x="917" y="57"/>
                  </a:cubicBezTo>
                  <a:cubicBezTo>
                    <a:pt x="910" y="60"/>
                    <a:pt x="910" y="60"/>
                    <a:pt x="910" y="60"/>
                  </a:cubicBezTo>
                  <a:cubicBezTo>
                    <a:pt x="883" y="91"/>
                    <a:pt x="883" y="91"/>
                    <a:pt x="883" y="91"/>
                  </a:cubicBezTo>
                  <a:cubicBezTo>
                    <a:pt x="871" y="76"/>
                    <a:pt x="871" y="76"/>
                    <a:pt x="871" y="76"/>
                  </a:cubicBezTo>
                  <a:cubicBezTo>
                    <a:pt x="844" y="69"/>
                    <a:pt x="844" y="69"/>
                    <a:pt x="844" y="69"/>
                  </a:cubicBezTo>
                  <a:cubicBezTo>
                    <a:pt x="772" y="137"/>
                    <a:pt x="772" y="137"/>
                    <a:pt x="772" y="137"/>
                  </a:cubicBezTo>
                  <a:cubicBezTo>
                    <a:pt x="781" y="144"/>
                    <a:pt x="781" y="144"/>
                    <a:pt x="781" y="144"/>
                  </a:cubicBezTo>
                  <a:cubicBezTo>
                    <a:pt x="674" y="204"/>
                    <a:pt x="674" y="204"/>
                    <a:pt x="674" y="204"/>
                  </a:cubicBezTo>
                  <a:cubicBezTo>
                    <a:pt x="574" y="308"/>
                    <a:pt x="574" y="308"/>
                    <a:pt x="574" y="308"/>
                  </a:cubicBezTo>
                  <a:cubicBezTo>
                    <a:pt x="567" y="355"/>
                    <a:pt x="567" y="355"/>
                    <a:pt x="567" y="355"/>
                  </a:cubicBezTo>
                  <a:cubicBezTo>
                    <a:pt x="466" y="421"/>
                    <a:pt x="466" y="421"/>
                    <a:pt x="466" y="421"/>
                  </a:cubicBezTo>
                  <a:cubicBezTo>
                    <a:pt x="416" y="471"/>
                    <a:pt x="416" y="471"/>
                    <a:pt x="416" y="471"/>
                  </a:cubicBezTo>
                  <a:cubicBezTo>
                    <a:pt x="422" y="572"/>
                    <a:pt x="422" y="572"/>
                    <a:pt x="422" y="572"/>
                  </a:cubicBezTo>
                  <a:cubicBezTo>
                    <a:pt x="353" y="539"/>
                    <a:pt x="353" y="539"/>
                    <a:pt x="353" y="539"/>
                  </a:cubicBezTo>
                  <a:cubicBezTo>
                    <a:pt x="353" y="481"/>
                    <a:pt x="353" y="481"/>
                    <a:pt x="353" y="481"/>
                  </a:cubicBezTo>
                  <a:cubicBezTo>
                    <a:pt x="160" y="481"/>
                    <a:pt x="160" y="481"/>
                    <a:pt x="160" y="481"/>
                  </a:cubicBezTo>
                  <a:cubicBezTo>
                    <a:pt x="61" y="531"/>
                    <a:pt x="61" y="531"/>
                    <a:pt x="61" y="531"/>
                  </a:cubicBezTo>
                  <a:cubicBezTo>
                    <a:pt x="17" y="611"/>
                    <a:pt x="17" y="611"/>
                    <a:pt x="17" y="611"/>
                  </a:cubicBezTo>
                  <a:cubicBezTo>
                    <a:pt x="0" y="674"/>
                    <a:pt x="0" y="674"/>
                    <a:pt x="0" y="674"/>
                  </a:cubicBezTo>
                  <a:cubicBezTo>
                    <a:pt x="28" y="736"/>
                    <a:pt x="28" y="736"/>
                    <a:pt x="28" y="736"/>
                  </a:cubicBezTo>
                  <a:cubicBezTo>
                    <a:pt x="107" y="745"/>
                    <a:pt x="107" y="745"/>
                    <a:pt x="107" y="745"/>
                  </a:cubicBezTo>
                  <a:cubicBezTo>
                    <a:pt x="232" y="662"/>
                    <a:pt x="232" y="662"/>
                    <a:pt x="232" y="662"/>
                  </a:cubicBezTo>
                  <a:cubicBezTo>
                    <a:pt x="243" y="703"/>
                    <a:pt x="243" y="703"/>
                    <a:pt x="243" y="703"/>
                  </a:cubicBezTo>
                  <a:cubicBezTo>
                    <a:pt x="205" y="775"/>
                    <a:pt x="205" y="775"/>
                    <a:pt x="205" y="775"/>
                  </a:cubicBezTo>
                  <a:cubicBezTo>
                    <a:pt x="300" y="791"/>
                    <a:pt x="300" y="791"/>
                    <a:pt x="300" y="791"/>
                  </a:cubicBezTo>
                  <a:cubicBezTo>
                    <a:pt x="309" y="938"/>
                    <a:pt x="309" y="938"/>
                    <a:pt x="309" y="938"/>
                  </a:cubicBezTo>
                  <a:cubicBezTo>
                    <a:pt x="440" y="960"/>
                    <a:pt x="440" y="960"/>
                    <a:pt x="440" y="960"/>
                  </a:cubicBezTo>
                  <a:cubicBezTo>
                    <a:pt x="522" y="865"/>
                    <a:pt x="522" y="865"/>
                    <a:pt x="522" y="865"/>
                  </a:cubicBezTo>
                  <a:cubicBezTo>
                    <a:pt x="623" y="885"/>
                    <a:pt x="623" y="885"/>
                    <a:pt x="623" y="885"/>
                  </a:cubicBezTo>
                  <a:cubicBezTo>
                    <a:pt x="658" y="934"/>
                    <a:pt x="658" y="934"/>
                    <a:pt x="658" y="934"/>
                  </a:cubicBezTo>
                  <a:cubicBezTo>
                    <a:pt x="755" y="929"/>
                    <a:pt x="755" y="929"/>
                    <a:pt x="755" y="929"/>
                  </a:cubicBezTo>
                  <a:cubicBezTo>
                    <a:pt x="757" y="900"/>
                    <a:pt x="757" y="900"/>
                    <a:pt x="757" y="900"/>
                  </a:cubicBezTo>
                  <a:cubicBezTo>
                    <a:pt x="810" y="926"/>
                    <a:pt x="810" y="926"/>
                    <a:pt x="810" y="926"/>
                  </a:cubicBezTo>
                  <a:cubicBezTo>
                    <a:pt x="870" y="1020"/>
                    <a:pt x="870" y="1020"/>
                    <a:pt x="870" y="1020"/>
                  </a:cubicBezTo>
                  <a:cubicBezTo>
                    <a:pt x="973" y="1021"/>
                    <a:pt x="973" y="1021"/>
                    <a:pt x="973" y="1021"/>
                  </a:cubicBezTo>
                  <a:cubicBezTo>
                    <a:pt x="1011" y="1087"/>
                    <a:pt x="1011" y="1087"/>
                    <a:pt x="1011" y="1087"/>
                  </a:cubicBezTo>
                  <a:cubicBezTo>
                    <a:pt x="1017" y="1169"/>
                    <a:pt x="1017" y="1169"/>
                    <a:pt x="1017" y="1169"/>
                  </a:cubicBezTo>
                  <a:cubicBezTo>
                    <a:pt x="1090" y="1197"/>
                    <a:pt x="1090" y="1197"/>
                    <a:pt x="1090" y="1197"/>
                  </a:cubicBezTo>
                  <a:cubicBezTo>
                    <a:pt x="1090" y="102"/>
                    <a:pt x="1090" y="102"/>
                    <a:pt x="1090" y="102"/>
                  </a:cubicBezTo>
                  <a:cubicBezTo>
                    <a:pt x="1024" y="81"/>
                    <a:pt x="1024" y="81"/>
                    <a:pt x="1024" y="81"/>
                  </a:cubicBezTo>
                  <a:moveTo>
                    <a:pt x="862" y="164"/>
                  </a:moveTo>
                  <a:cubicBezTo>
                    <a:pt x="828" y="166"/>
                    <a:pt x="828" y="166"/>
                    <a:pt x="828" y="166"/>
                  </a:cubicBezTo>
                  <a:cubicBezTo>
                    <a:pt x="830" y="143"/>
                    <a:pt x="830" y="143"/>
                    <a:pt x="830" y="143"/>
                  </a:cubicBezTo>
                  <a:cubicBezTo>
                    <a:pt x="845" y="124"/>
                    <a:pt x="845" y="124"/>
                    <a:pt x="845" y="124"/>
                  </a:cubicBezTo>
                  <a:cubicBezTo>
                    <a:pt x="866" y="140"/>
                    <a:pt x="866" y="140"/>
                    <a:pt x="866" y="140"/>
                  </a:cubicBezTo>
                  <a:cubicBezTo>
                    <a:pt x="862" y="164"/>
                    <a:pt x="862" y="164"/>
                    <a:pt x="862" y="164"/>
                  </a:cubicBezTo>
                  <a:moveTo>
                    <a:pt x="981" y="122"/>
                  </a:moveTo>
                  <a:cubicBezTo>
                    <a:pt x="958" y="124"/>
                    <a:pt x="958" y="124"/>
                    <a:pt x="958" y="124"/>
                  </a:cubicBezTo>
                  <a:cubicBezTo>
                    <a:pt x="953" y="146"/>
                    <a:pt x="953" y="146"/>
                    <a:pt x="953" y="146"/>
                  </a:cubicBezTo>
                  <a:cubicBezTo>
                    <a:pt x="936" y="157"/>
                    <a:pt x="936" y="157"/>
                    <a:pt x="936" y="157"/>
                  </a:cubicBezTo>
                  <a:cubicBezTo>
                    <a:pt x="907" y="160"/>
                    <a:pt x="907" y="160"/>
                    <a:pt x="907" y="160"/>
                  </a:cubicBezTo>
                  <a:cubicBezTo>
                    <a:pt x="906" y="153"/>
                    <a:pt x="905" y="148"/>
                    <a:pt x="905" y="148"/>
                  </a:cubicBezTo>
                  <a:cubicBezTo>
                    <a:pt x="894" y="148"/>
                    <a:pt x="894" y="148"/>
                    <a:pt x="894" y="148"/>
                  </a:cubicBezTo>
                  <a:cubicBezTo>
                    <a:pt x="894" y="124"/>
                    <a:pt x="894" y="124"/>
                    <a:pt x="894" y="124"/>
                  </a:cubicBezTo>
                  <a:cubicBezTo>
                    <a:pt x="941" y="124"/>
                    <a:pt x="941" y="124"/>
                    <a:pt x="941" y="124"/>
                  </a:cubicBezTo>
                  <a:cubicBezTo>
                    <a:pt x="951" y="99"/>
                    <a:pt x="951" y="99"/>
                    <a:pt x="951" y="99"/>
                  </a:cubicBezTo>
                  <a:cubicBezTo>
                    <a:pt x="969" y="99"/>
                    <a:pt x="969" y="99"/>
                    <a:pt x="969" y="99"/>
                  </a:cubicBezTo>
                  <a:cubicBezTo>
                    <a:pt x="990" y="103"/>
                    <a:pt x="990" y="103"/>
                    <a:pt x="990" y="103"/>
                  </a:cubicBezTo>
                  <a:cubicBezTo>
                    <a:pt x="981" y="122"/>
                    <a:pt x="981" y="122"/>
                    <a:pt x="981" y="122"/>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 name="Oval 6"/>
            <p:cNvSpPr>
              <a:spLocks noChangeAspect="1"/>
            </p:cNvSpPr>
            <p:nvPr/>
          </p:nvSpPr>
          <p:spPr>
            <a:xfrm>
              <a:off x="2143132" y="2551992"/>
              <a:ext cx="4837064" cy="4837064"/>
            </a:xfrm>
            <a:prstGeom prst="ellipse">
              <a:avLst/>
            </a:prstGeom>
            <a:solidFill>
              <a:schemeClr val="tx2">
                <a:lumMod val="5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7" name="TextBox 136"/>
          <p:cNvSpPr txBox="1"/>
          <p:nvPr/>
        </p:nvSpPr>
        <p:spPr>
          <a:xfrm>
            <a:off x="39136" y="3557812"/>
            <a:ext cx="2160027" cy="253916"/>
          </a:xfrm>
          <a:prstGeom prst="rect">
            <a:avLst/>
          </a:prstGeom>
          <a:noFill/>
        </p:spPr>
        <p:txBody>
          <a:bodyPr wrap="square" rtlCol="0">
            <a:spAutoFit/>
          </a:bodyPr>
          <a:lstStyle/>
          <a:p>
            <a:pPr algn="r"/>
            <a:endParaRPr lang="en-US" sz="1050" b="1" dirty="0">
              <a:solidFill>
                <a:schemeClr val="bg1"/>
              </a:solidFill>
              <a:latin typeface="Calibri"/>
            </a:endParaRPr>
          </a:p>
        </p:txBody>
      </p:sp>
      <p:sp>
        <p:nvSpPr>
          <p:cNvPr id="138" name="TextBox 137"/>
          <p:cNvSpPr txBox="1"/>
          <p:nvPr/>
        </p:nvSpPr>
        <p:spPr>
          <a:xfrm>
            <a:off x="3016372" y="376376"/>
            <a:ext cx="3111257" cy="723275"/>
          </a:xfrm>
          <a:prstGeom prst="rect">
            <a:avLst/>
          </a:prstGeom>
          <a:noFill/>
        </p:spPr>
        <p:txBody>
          <a:bodyPr wrap="square" lIns="0" rIns="0" rtlCol="0">
            <a:spAutoFit/>
          </a:bodyPr>
          <a:lstStyle/>
          <a:p>
            <a:pPr algn="ctr"/>
            <a:r>
              <a:rPr lang="en-US" sz="1400" b="1" dirty="0" smtClean="0">
                <a:solidFill>
                  <a:schemeClr val="bg1"/>
                </a:solidFill>
                <a:latin typeface="Calibri"/>
              </a:rPr>
              <a:t>Global Forces</a:t>
            </a:r>
          </a:p>
          <a:p>
            <a:pPr algn="ctr"/>
            <a:endParaRPr lang="en-US" sz="300" dirty="0" smtClean="0">
              <a:solidFill>
                <a:schemeClr val="accent2"/>
              </a:solidFill>
              <a:latin typeface="Calibri"/>
            </a:endParaRPr>
          </a:p>
          <a:p>
            <a:pPr algn="ctr"/>
            <a:r>
              <a:rPr lang="en-US" sz="2400" b="1" dirty="0" smtClean="0">
                <a:solidFill>
                  <a:schemeClr val="bg1"/>
                </a:solidFill>
                <a:latin typeface="Calibri"/>
              </a:rPr>
              <a:t>Rapid Transformations</a:t>
            </a:r>
            <a:endParaRPr lang="en-US" sz="2400" b="1" dirty="0">
              <a:solidFill>
                <a:schemeClr val="bg1"/>
              </a:solidFill>
              <a:latin typeface="Calibri"/>
            </a:endParaRPr>
          </a:p>
        </p:txBody>
      </p:sp>
      <p:grpSp>
        <p:nvGrpSpPr>
          <p:cNvPr id="139" name="Group 138"/>
          <p:cNvGrpSpPr/>
          <p:nvPr/>
        </p:nvGrpSpPr>
        <p:grpSpPr>
          <a:xfrm rot="-2700000">
            <a:off x="3702127" y="1525928"/>
            <a:ext cx="1697983" cy="1705954"/>
            <a:chOff x="6135613" y="614704"/>
            <a:chExt cx="1889929" cy="1898801"/>
          </a:xfrm>
        </p:grpSpPr>
        <p:sp>
          <p:nvSpPr>
            <p:cNvPr id="140" name="Freeform 905"/>
            <p:cNvSpPr>
              <a:spLocks noEditPoints="1"/>
            </p:cNvSpPr>
            <p:nvPr/>
          </p:nvSpPr>
          <p:spPr bwMode="auto">
            <a:xfrm>
              <a:off x="6135613" y="1916063"/>
              <a:ext cx="595963" cy="597442"/>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rgbClr val="FFD66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906"/>
            <p:cNvSpPr>
              <a:spLocks/>
            </p:cNvSpPr>
            <p:nvPr/>
          </p:nvSpPr>
          <p:spPr bwMode="auto">
            <a:xfrm>
              <a:off x="6311593" y="1948597"/>
              <a:ext cx="387450" cy="385971"/>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rgbClr val="FF5B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907"/>
            <p:cNvSpPr>
              <a:spLocks/>
            </p:cNvSpPr>
            <p:nvPr/>
          </p:nvSpPr>
          <p:spPr bwMode="auto">
            <a:xfrm>
              <a:off x="6713831" y="1710508"/>
              <a:ext cx="489489" cy="653637"/>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tx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908"/>
            <p:cNvSpPr>
              <a:spLocks/>
            </p:cNvSpPr>
            <p:nvPr/>
          </p:nvSpPr>
          <p:spPr bwMode="auto">
            <a:xfrm>
              <a:off x="6276101" y="1432490"/>
              <a:ext cx="652158" cy="492446"/>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tx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909"/>
            <p:cNvSpPr>
              <a:spLocks/>
            </p:cNvSpPr>
            <p:nvPr/>
          </p:nvSpPr>
          <p:spPr bwMode="auto">
            <a:xfrm>
              <a:off x="6901641" y="907510"/>
              <a:ext cx="832574" cy="832574"/>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chemeClr val="tx2">
                <a:lumMod val="40000"/>
                <a:lumOff val="6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910"/>
            <p:cNvSpPr>
              <a:spLocks/>
            </p:cNvSpPr>
            <p:nvPr/>
          </p:nvSpPr>
          <p:spPr bwMode="auto">
            <a:xfrm>
              <a:off x="7534575" y="755192"/>
              <a:ext cx="351959" cy="351959"/>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chemeClr val="tx2">
                <a:lumMod val="40000"/>
                <a:lumOff val="6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911"/>
            <p:cNvSpPr>
              <a:spLocks/>
            </p:cNvSpPr>
            <p:nvPr/>
          </p:nvSpPr>
          <p:spPr bwMode="auto">
            <a:xfrm>
              <a:off x="6446165" y="1321579"/>
              <a:ext cx="869545" cy="875460"/>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chemeClr val="tx2">
                <a:lumMod val="40000"/>
                <a:lumOff val="6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912"/>
            <p:cNvSpPr>
              <a:spLocks/>
            </p:cNvSpPr>
            <p:nvPr/>
          </p:nvSpPr>
          <p:spPr bwMode="auto">
            <a:xfrm>
              <a:off x="7504998" y="892722"/>
              <a:ext cx="244005" cy="246963"/>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913"/>
            <p:cNvSpPr>
              <a:spLocks/>
            </p:cNvSpPr>
            <p:nvPr/>
          </p:nvSpPr>
          <p:spPr bwMode="auto">
            <a:xfrm>
              <a:off x="6875022" y="1297918"/>
              <a:ext cx="468785" cy="468785"/>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914"/>
            <p:cNvSpPr>
              <a:spLocks/>
            </p:cNvSpPr>
            <p:nvPr/>
          </p:nvSpPr>
          <p:spPr bwMode="auto">
            <a:xfrm>
              <a:off x="6493487" y="1608469"/>
              <a:ext cx="533853" cy="535332"/>
            </a:xfrm>
            <a:custGeom>
              <a:avLst/>
              <a:gdLst>
                <a:gd name="T0" fmla="*/ 302 w 361"/>
                <a:gd name="T1" fmla="*/ 0 h 362"/>
                <a:gd name="T2" fmla="*/ 361 w 361"/>
                <a:gd name="T3" fmla="*/ 61 h 362"/>
                <a:gd name="T4" fmla="*/ 0 w 361"/>
                <a:gd name="T5" fmla="*/ 362 h 362"/>
                <a:gd name="T6" fmla="*/ 302 w 361"/>
                <a:gd name="T7" fmla="*/ 0 h 362"/>
              </a:gdLst>
              <a:ahLst/>
              <a:cxnLst>
                <a:cxn ang="0">
                  <a:pos x="T0" y="T1"/>
                </a:cxn>
                <a:cxn ang="0">
                  <a:pos x="T2" y="T3"/>
                </a:cxn>
                <a:cxn ang="0">
                  <a:pos x="T4" y="T5"/>
                </a:cxn>
                <a:cxn ang="0">
                  <a:pos x="T6" y="T7"/>
                </a:cxn>
              </a:cxnLst>
              <a:rect l="0" t="0" r="r" b="b"/>
              <a:pathLst>
                <a:path w="361" h="362">
                  <a:moveTo>
                    <a:pt x="302" y="0"/>
                  </a:moveTo>
                  <a:lnTo>
                    <a:pt x="361" y="61"/>
                  </a:lnTo>
                  <a:lnTo>
                    <a:pt x="0" y="362"/>
                  </a:lnTo>
                  <a:lnTo>
                    <a:pt x="302"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915"/>
            <p:cNvSpPr>
              <a:spLocks/>
            </p:cNvSpPr>
            <p:nvPr/>
          </p:nvSpPr>
          <p:spPr bwMode="auto">
            <a:xfrm>
              <a:off x="7799283" y="614704"/>
              <a:ext cx="226259" cy="226259"/>
            </a:xfrm>
            <a:custGeom>
              <a:avLst/>
              <a:gdLst>
                <a:gd name="T0" fmla="*/ 153 w 153"/>
                <a:gd name="T1" fmla="*/ 0 h 153"/>
                <a:gd name="T2" fmla="*/ 10 w 153"/>
                <a:gd name="T3" fmla="*/ 111 h 153"/>
                <a:gd name="T4" fmla="*/ 0 w 153"/>
                <a:gd name="T5" fmla="*/ 153 h 153"/>
                <a:gd name="T6" fmla="*/ 43 w 153"/>
                <a:gd name="T7" fmla="*/ 145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lnTo>
                    <a:pt x="10" y="111"/>
                  </a:lnTo>
                  <a:lnTo>
                    <a:pt x="0" y="153"/>
                  </a:lnTo>
                  <a:lnTo>
                    <a:pt x="43" y="145"/>
                  </a:lnTo>
                  <a:lnTo>
                    <a:pt x="153" y="0"/>
                  </a:lnTo>
                  <a:close/>
                </a:path>
              </a:pathLst>
            </a:custGeom>
            <a:solidFill>
              <a:schemeClr val="tx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916"/>
            <p:cNvSpPr>
              <a:spLocks/>
            </p:cNvSpPr>
            <p:nvPr/>
          </p:nvSpPr>
          <p:spPr bwMode="auto">
            <a:xfrm>
              <a:off x="7799283" y="614704"/>
              <a:ext cx="226259" cy="226259"/>
            </a:xfrm>
            <a:custGeom>
              <a:avLst/>
              <a:gdLst>
                <a:gd name="T0" fmla="*/ 153 w 153"/>
                <a:gd name="T1" fmla="*/ 0 h 153"/>
                <a:gd name="T2" fmla="*/ 10 w 153"/>
                <a:gd name="T3" fmla="*/ 111 h 153"/>
                <a:gd name="T4" fmla="*/ 0 w 153"/>
                <a:gd name="T5" fmla="*/ 153 h 153"/>
                <a:gd name="T6" fmla="*/ 43 w 153"/>
                <a:gd name="T7" fmla="*/ 145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lnTo>
                    <a:pt x="10" y="111"/>
                  </a:lnTo>
                  <a:lnTo>
                    <a:pt x="0" y="153"/>
                  </a:lnTo>
                  <a:lnTo>
                    <a:pt x="43" y="145"/>
                  </a:lnTo>
                  <a:lnTo>
                    <a:pt x="15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917"/>
            <p:cNvSpPr>
              <a:spLocks/>
            </p:cNvSpPr>
            <p:nvPr/>
          </p:nvSpPr>
          <p:spPr bwMode="auto">
            <a:xfrm>
              <a:off x="7241769" y="1113065"/>
              <a:ext cx="286891" cy="286891"/>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bg2"/>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918"/>
            <p:cNvSpPr>
              <a:spLocks noEditPoints="1"/>
            </p:cNvSpPr>
            <p:nvPr/>
          </p:nvSpPr>
          <p:spPr bwMode="auto">
            <a:xfrm>
              <a:off x="7241769" y="1113065"/>
              <a:ext cx="286891" cy="286891"/>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rgbClr val="16394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919"/>
            <p:cNvSpPr>
              <a:spLocks/>
            </p:cNvSpPr>
            <p:nvPr/>
          </p:nvSpPr>
          <p:spPr bwMode="auto">
            <a:xfrm>
              <a:off x="7886533" y="755192"/>
              <a:ext cx="0" cy="295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920"/>
            <p:cNvSpPr>
              <a:spLocks noEditPoints="1"/>
            </p:cNvSpPr>
            <p:nvPr/>
          </p:nvSpPr>
          <p:spPr bwMode="auto">
            <a:xfrm>
              <a:off x="6728619" y="1830292"/>
              <a:ext cx="530895" cy="369704"/>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6"/>
                    <a:pt x="165" y="13"/>
                    <a:pt x="158" y="19"/>
                  </a:cubicBezTo>
                  <a:cubicBezTo>
                    <a:pt x="158" y="19"/>
                    <a:pt x="158" y="19"/>
                    <a:pt x="158" y="19"/>
                  </a:cubicBezTo>
                  <a:cubicBezTo>
                    <a:pt x="165" y="13"/>
                    <a:pt x="172" y="6"/>
                    <a:pt x="178" y="0"/>
                  </a:cubicBezTo>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921"/>
            <p:cNvSpPr>
              <a:spLocks/>
            </p:cNvSpPr>
            <p:nvPr/>
          </p:nvSpPr>
          <p:spPr bwMode="auto">
            <a:xfrm>
              <a:off x="6713831" y="2191123"/>
              <a:ext cx="14788" cy="5915"/>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922"/>
            <p:cNvSpPr>
              <a:spLocks/>
            </p:cNvSpPr>
            <p:nvPr/>
          </p:nvSpPr>
          <p:spPr bwMode="auto">
            <a:xfrm>
              <a:off x="6863191" y="1886487"/>
              <a:ext cx="337170" cy="246963"/>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923"/>
            <p:cNvSpPr>
              <a:spLocks/>
            </p:cNvSpPr>
            <p:nvPr/>
          </p:nvSpPr>
          <p:spPr bwMode="auto">
            <a:xfrm>
              <a:off x="7212192" y="1107150"/>
              <a:ext cx="519065" cy="632934"/>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bg2">
                <a:lumMod val="25000"/>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924"/>
            <p:cNvSpPr>
              <a:spLocks/>
            </p:cNvSpPr>
            <p:nvPr/>
          </p:nvSpPr>
          <p:spPr bwMode="auto">
            <a:xfrm>
              <a:off x="7686893" y="829133"/>
              <a:ext cx="173022" cy="278018"/>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bg2">
                <a:lumMod val="25000"/>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925"/>
            <p:cNvSpPr>
              <a:spLocks/>
            </p:cNvSpPr>
            <p:nvPr/>
          </p:nvSpPr>
          <p:spPr bwMode="auto">
            <a:xfrm>
              <a:off x="6628059" y="1698677"/>
              <a:ext cx="687650" cy="498361"/>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0"/>
                    <a:pt x="212" y="44"/>
                  </a:cubicBezTo>
                  <a:cubicBezTo>
                    <a:pt x="219" y="37"/>
                    <a:pt x="225" y="30"/>
                    <a:pt x="231" y="23"/>
                  </a:cubicBezTo>
                  <a:cubicBezTo>
                    <a:pt x="215" y="17"/>
                    <a:pt x="201" y="9"/>
                    <a:pt x="188" y="0"/>
                  </a:cubicBezTo>
                </a:path>
              </a:pathLst>
            </a:custGeom>
            <a:solidFill>
              <a:schemeClr val="bg2">
                <a:lumMod val="25000"/>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926"/>
            <p:cNvSpPr>
              <a:spLocks/>
            </p:cNvSpPr>
            <p:nvPr/>
          </p:nvSpPr>
          <p:spPr bwMode="auto">
            <a:xfrm>
              <a:off x="7667668" y="1077574"/>
              <a:ext cx="78377" cy="62110"/>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rgbClr val="BCDBE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927"/>
            <p:cNvSpPr>
              <a:spLocks/>
            </p:cNvSpPr>
            <p:nvPr/>
          </p:nvSpPr>
          <p:spPr bwMode="auto">
            <a:xfrm>
              <a:off x="7188531" y="1672058"/>
              <a:ext cx="155276" cy="94644"/>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rgbClr val="BCDBE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928"/>
            <p:cNvSpPr>
              <a:spLocks/>
            </p:cNvSpPr>
            <p:nvPr/>
          </p:nvSpPr>
          <p:spPr bwMode="auto">
            <a:xfrm>
              <a:off x="7840690" y="761107"/>
              <a:ext cx="42886" cy="70983"/>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rgbClr val="264D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929"/>
            <p:cNvSpPr>
              <a:spLocks/>
            </p:cNvSpPr>
            <p:nvPr/>
          </p:nvSpPr>
          <p:spPr bwMode="auto">
            <a:xfrm>
              <a:off x="7476901" y="1318621"/>
              <a:ext cx="36970" cy="48801"/>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Box 2"/>
          <p:cNvSpPr txBox="1"/>
          <p:nvPr/>
        </p:nvSpPr>
        <p:spPr>
          <a:xfrm>
            <a:off x="645741" y="1752583"/>
            <a:ext cx="3050595" cy="1754326"/>
          </a:xfrm>
          <a:prstGeom prst="rect">
            <a:avLst/>
          </a:prstGeom>
          <a:noFill/>
        </p:spPr>
        <p:txBody>
          <a:bodyPr wrap="square" rtlCol="0">
            <a:spAutoFit/>
          </a:bodyPr>
          <a:lstStyle/>
          <a:p>
            <a:r>
              <a:rPr lang="en-CA" dirty="0" smtClean="0">
                <a:solidFill>
                  <a:schemeClr val="bg1"/>
                </a:solidFill>
              </a:rPr>
              <a:t>We have entered the fourth Industrial Revolution, which is a range of new technologies that combine our physical, digital, and biological worlds.</a:t>
            </a:r>
            <a:endParaRPr lang="en-CA" dirty="0">
              <a:solidFill>
                <a:schemeClr val="bg1"/>
              </a:solidFill>
            </a:endParaRPr>
          </a:p>
          <a:p>
            <a:endParaRPr lang="en-CA" dirty="0"/>
          </a:p>
        </p:txBody>
      </p:sp>
      <p:sp>
        <p:nvSpPr>
          <p:cNvPr id="4" name="TextBox 3"/>
          <p:cNvSpPr txBox="1"/>
          <p:nvPr/>
        </p:nvSpPr>
        <p:spPr>
          <a:xfrm>
            <a:off x="5699710" y="1735158"/>
            <a:ext cx="2856308" cy="1200329"/>
          </a:xfrm>
          <a:prstGeom prst="rect">
            <a:avLst/>
          </a:prstGeom>
          <a:noFill/>
        </p:spPr>
        <p:txBody>
          <a:bodyPr wrap="square" rtlCol="0">
            <a:spAutoFit/>
          </a:bodyPr>
          <a:lstStyle/>
          <a:p>
            <a:r>
              <a:rPr lang="en-CA" dirty="0" smtClean="0">
                <a:solidFill>
                  <a:schemeClr val="bg1"/>
                </a:solidFill>
              </a:rPr>
              <a:t>Impacts are being felt by all disciplines, industries and economies. Manitoba is not immune to these changes. </a:t>
            </a:r>
            <a:endParaRPr lang="en-CA" dirty="0">
              <a:solidFill>
                <a:schemeClr val="bg1"/>
              </a:solidFill>
            </a:endParaRPr>
          </a:p>
        </p:txBody>
      </p:sp>
      <p:sp>
        <p:nvSpPr>
          <p:cNvPr id="5" name="TextBox 4"/>
          <p:cNvSpPr txBox="1"/>
          <p:nvPr/>
        </p:nvSpPr>
        <p:spPr>
          <a:xfrm>
            <a:off x="223803" y="159860"/>
            <a:ext cx="1835195" cy="338554"/>
          </a:xfrm>
          <a:prstGeom prst="rect">
            <a:avLst/>
          </a:prstGeom>
          <a:noFill/>
        </p:spPr>
        <p:txBody>
          <a:bodyPr wrap="square" rtlCol="0">
            <a:spAutoFit/>
          </a:bodyPr>
          <a:lstStyle/>
          <a:p>
            <a:r>
              <a:rPr lang="en-CA" sz="1600" dirty="0" smtClean="0">
                <a:solidFill>
                  <a:schemeClr val="bg1"/>
                </a:solidFill>
                <a:latin typeface="+mj-lt"/>
              </a:rPr>
              <a:t>Moonshot Era</a:t>
            </a:r>
            <a:endParaRPr lang="en-CA" sz="1600" dirty="0">
              <a:solidFill>
                <a:schemeClr val="bg1"/>
              </a:solidFill>
              <a:latin typeface="+mj-lt"/>
            </a:endParaRPr>
          </a:p>
        </p:txBody>
      </p:sp>
    </p:spTree>
    <p:extLst>
      <p:ext uri="{BB962C8B-B14F-4D97-AF65-F5344CB8AC3E}">
        <p14:creationId xmlns:p14="http://schemas.microsoft.com/office/powerpoint/2010/main" val="67301638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8" y="130723"/>
            <a:ext cx="6096000" cy="356085"/>
          </a:xfrm>
        </p:spPr>
        <p:txBody>
          <a:bodyPr>
            <a:normAutofit/>
          </a:bodyPr>
          <a:lstStyle/>
          <a:p>
            <a:r>
              <a:rPr lang="en-US" sz="2000" dirty="0" smtClean="0">
                <a:solidFill>
                  <a:schemeClr val="tx1"/>
                </a:solidFill>
              </a:rPr>
              <a:t>Thank You</a:t>
            </a:r>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pPr/>
              <a:t>20</a:t>
            </a:fld>
            <a:endParaRPr lang="en-US" dirty="0"/>
          </a:p>
        </p:txBody>
      </p:sp>
      <p:sp>
        <p:nvSpPr>
          <p:cNvPr id="35" name="Rectangle 34"/>
          <p:cNvSpPr/>
          <p:nvPr/>
        </p:nvSpPr>
        <p:spPr>
          <a:xfrm>
            <a:off x="1059576" y="1160594"/>
            <a:ext cx="7221801" cy="2127717"/>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3"/>
                </a:solidFill>
                <a:latin typeface="Calibri"/>
                <a:cs typeface="Calibri"/>
              </a:rPr>
              <a:t>Questions?</a:t>
            </a:r>
          </a:p>
          <a:p>
            <a:pPr algn="ctr"/>
            <a:r>
              <a:rPr lang="en-US" dirty="0">
                <a:solidFill>
                  <a:srgbClr val="525350"/>
                </a:solidFill>
                <a:latin typeface="Calibri"/>
                <a:cs typeface="Calibri"/>
              </a:rPr>
              <a:t>C</a:t>
            </a:r>
            <a:r>
              <a:rPr lang="en-US" dirty="0" smtClean="0">
                <a:solidFill>
                  <a:srgbClr val="525350"/>
                </a:solidFill>
                <a:latin typeface="Calibri"/>
                <a:cs typeface="Calibri"/>
              </a:rPr>
              <a:t>ontact me with follow-up thoughts!</a:t>
            </a:r>
          </a:p>
          <a:p>
            <a:pPr algn="ctr"/>
            <a:endParaRPr lang="en-US" dirty="0" smtClean="0">
              <a:solidFill>
                <a:srgbClr val="525350"/>
              </a:solidFill>
              <a:latin typeface="Calibri"/>
              <a:cs typeface="Calibri"/>
            </a:endParaRPr>
          </a:p>
          <a:p>
            <a:pPr algn="ctr"/>
            <a:r>
              <a:rPr lang="en-US" dirty="0" smtClean="0">
                <a:solidFill>
                  <a:schemeClr val="accent3"/>
                </a:solidFill>
                <a:latin typeface="Calibri"/>
                <a:cs typeface="Calibri"/>
              </a:rPr>
              <a:t>Tel: </a:t>
            </a:r>
            <a:r>
              <a:rPr lang="en-US" dirty="0" smtClean="0">
                <a:solidFill>
                  <a:srgbClr val="525350"/>
                </a:solidFill>
                <a:latin typeface="Calibri"/>
                <a:cs typeface="Calibri"/>
              </a:rPr>
              <a:t>204.792.7326</a:t>
            </a:r>
          </a:p>
          <a:p>
            <a:pPr algn="ctr"/>
            <a:r>
              <a:rPr lang="en-US" dirty="0" smtClean="0">
                <a:solidFill>
                  <a:schemeClr val="accent3"/>
                </a:solidFill>
                <a:latin typeface="Calibri"/>
                <a:cs typeface="Calibri"/>
              </a:rPr>
              <a:t>Email: </a:t>
            </a:r>
            <a:r>
              <a:rPr lang="en-US" dirty="0">
                <a:solidFill>
                  <a:srgbClr val="525350"/>
                </a:solidFill>
                <a:latin typeface="Calibri"/>
                <a:cs typeface="Calibri"/>
              </a:rPr>
              <a:t>k</a:t>
            </a:r>
            <a:r>
              <a:rPr lang="en-US" dirty="0" smtClean="0">
                <a:solidFill>
                  <a:srgbClr val="525350"/>
                </a:solidFill>
                <a:latin typeface="Calibri"/>
                <a:cs typeface="Calibri"/>
              </a:rPr>
              <a:t>elly.fournel@gov.mb.ca</a:t>
            </a:r>
            <a:endParaRPr lang="en-US" dirty="0">
              <a:solidFill>
                <a:srgbClr val="525350"/>
              </a:solidFill>
              <a:latin typeface="Calibri"/>
              <a:cs typeface="Calibri"/>
            </a:endParaRPr>
          </a:p>
        </p:txBody>
      </p:sp>
      <p:cxnSp>
        <p:nvCxnSpPr>
          <p:cNvPr id="5" name="Straight Connector 4"/>
          <p:cNvCxnSpPr/>
          <p:nvPr/>
        </p:nvCxnSpPr>
        <p:spPr>
          <a:xfrm flipH="1">
            <a:off x="352808" y="559042"/>
            <a:ext cx="1161614" cy="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5491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dirty="0" smtClean="0">
                <a:solidFill>
                  <a:schemeClr val="tx1"/>
                </a:solidFill>
              </a:rPr>
              <a:t>The Manitoba Environment</a:t>
            </a:r>
            <a:endParaRPr lang="en-US" sz="1600" dirty="0">
              <a:solidFill>
                <a:schemeClr val="tx1"/>
              </a:solidFill>
            </a:endParaRPr>
          </a:p>
        </p:txBody>
      </p:sp>
      <p:sp>
        <p:nvSpPr>
          <p:cNvPr id="4" name="Slide Number Placeholder 3"/>
          <p:cNvSpPr>
            <a:spLocks noGrp="1"/>
          </p:cNvSpPr>
          <p:nvPr>
            <p:ph type="sldNum" sz="quarter" idx="12"/>
          </p:nvPr>
        </p:nvSpPr>
        <p:spPr>
          <a:xfrm>
            <a:off x="12963" y="4744791"/>
            <a:ext cx="2133600" cy="273844"/>
          </a:xfrm>
        </p:spPr>
        <p:txBody>
          <a:bodyPr/>
          <a:lstStyle/>
          <a:p>
            <a:fld id="{D60D1EDE-7116-2443-9BDD-368CE5B37660}" type="slidenum">
              <a:rPr lang="en-US" smtClean="0"/>
              <a:t>3</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TextBox 59"/>
          <p:cNvSpPr txBox="1"/>
          <p:nvPr/>
        </p:nvSpPr>
        <p:spPr>
          <a:xfrm>
            <a:off x="6422231" y="1712174"/>
            <a:ext cx="2514599" cy="707886"/>
          </a:xfrm>
          <a:prstGeom prst="rect">
            <a:avLst/>
          </a:prstGeom>
          <a:noFill/>
        </p:spPr>
        <p:txBody>
          <a:bodyPr wrap="square" rtlCol="0">
            <a:spAutoFit/>
          </a:bodyPr>
          <a:lstStyle/>
          <a:p>
            <a:r>
              <a:rPr lang="en-US" sz="1000" dirty="0" smtClean="0">
                <a:solidFill>
                  <a:srgbClr val="525350"/>
                </a:solidFill>
                <a:latin typeface="Calibri Light" panose="020F0302020204030204" pitchFamily="34" charset="0"/>
                <a:ea typeface="Roboto Light" panose="02000000000000000000" pitchFamily="2" charset="0"/>
              </a:rPr>
              <a:t>Our economy is reliant on trade, and as international trade agreements take on a protectionist tone, our provincial policies need to adapt to this new reality. </a:t>
            </a:r>
            <a:endParaRPr lang="en-US" sz="1000" dirty="0">
              <a:solidFill>
                <a:srgbClr val="525350"/>
              </a:solidFill>
              <a:latin typeface="Calibri Light" panose="020F0302020204030204" pitchFamily="34" charset="0"/>
              <a:ea typeface="Roboto Light" panose="02000000000000000000" pitchFamily="2" charset="0"/>
            </a:endParaRPr>
          </a:p>
        </p:txBody>
      </p:sp>
      <p:grpSp>
        <p:nvGrpSpPr>
          <p:cNvPr id="62" name="Group 61"/>
          <p:cNvGrpSpPr/>
          <p:nvPr/>
        </p:nvGrpSpPr>
        <p:grpSpPr>
          <a:xfrm>
            <a:off x="6458773" y="2452560"/>
            <a:ext cx="2478057" cy="1192456"/>
            <a:chOff x="6639633" y="903041"/>
            <a:chExt cx="2324802" cy="1192456"/>
          </a:xfrm>
        </p:grpSpPr>
        <p:sp>
          <p:nvSpPr>
            <p:cNvPr id="67" name="TextBox 66"/>
            <p:cNvSpPr txBox="1"/>
            <p:nvPr/>
          </p:nvSpPr>
          <p:spPr>
            <a:xfrm>
              <a:off x="6639633" y="1079834"/>
              <a:ext cx="2324802" cy="1015663"/>
            </a:xfrm>
            <a:prstGeom prst="rect">
              <a:avLst/>
            </a:prstGeom>
            <a:noFill/>
          </p:spPr>
          <p:txBody>
            <a:bodyPr wrap="square" rtlCol="0">
              <a:spAutoFit/>
            </a:bodyPr>
            <a:lstStyle/>
            <a:p>
              <a:r>
                <a:rPr lang="en-US" sz="1000" dirty="0">
                  <a:solidFill>
                    <a:srgbClr val="525350"/>
                  </a:solidFill>
                  <a:latin typeface="Calibri Light" panose="020F0302020204030204" pitchFamily="34" charset="0"/>
                  <a:ea typeface="Roboto Light" panose="02000000000000000000" pitchFamily="2" charset="0"/>
                </a:rPr>
                <a:t>T</a:t>
              </a:r>
              <a:r>
                <a:rPr lang="en-US" sz="1000" dirty="0" smtClean="0">
                  <a:solidFill>
                    <a:srgbClr val="525350"/>
                  </a:solidFill>
                  <a:latin typeface="Calibri Light" panose="020F0302020204030204" pitchFamily="34" charset="0"/>
                  <a:ea typeface="Roboto Light" panose="02000000000000000000" pitchFamily="2" charset="0"/>
                </a:rPr>
                <a:t>he slow-growth economy makes it difficult to generate revenues and strategically invest for our future. An aging population and an increase in reliance for public services continues to cause expenditures to increase.</a:t>
              </a:r>
              <a:endParaRPr lang="en-US" sz="1000" dirty="0">
                <a:solidFill>
                  <a:srgbClr val="525350"/>
                </a:solidFill>
                <a:latin typeface="Calibri Light" panose="020F0302020204030204" pitchFamily="34" charset="0"/>
                <a:ea typeface="Roboto Light" panose="02000000000000000000" pitchFamily="2" charset="0"/>
              </a:endParaRPr>
            </a:p>
          </p:txBody>
        </p:sp>
        <p:sp>
          <p:nvSpPr>
            <p:cNvPr id="68" name="Rectangle 67"/>
            <p:cNvSpPr/>
            <p:nvPr/>
          </p:nvSpPr>
          <p:spPr>
            <a:xfrm>
              <a:off x="6639634" y="903041"/>
              <a:ext cx="1897184" cy="246221"/>
            </a:xfrm>
            <a:prstGeom prst="rect">
              <a:avLst/>
            </a:prstGeom>
          </p:spPr>
          <p:txBody>
            <a:bodyPr wrap="square">
              <a:spAutoFit/>
            </a:bodyPr>
            <a:lstStyle/>
            <a:p>
              <a:r>
                <a:rPr lang="en-US" sz="1000" b="1" dirty="0" smtClean="0">
                  <a:latin typeface="Calibri"/>
                </a:rPr>
                <a:t>Unsustainable Status Quo</a:t>
              </a:r>
              <a:endParaRPr lang="en-US" sz="1000" b="1" dirty="0">
                <a:latin typeface="Calibri"/>
              </a:endParaRPr>
            </a:p>
          </p:txBody>
        </p:sp>
      </p:grpSp>
      <p:grpSp>
        <p:nvGrpSpPr>
          <p:cNvPr id="69" name="Group 68"/>
          <p:cNvGrpSpPr/>
          <p:nvPr/>
        </p:nvGrpSpPr>
        <p:grpSpPr>
          <a:xfrm>
            <a:off x="6457023" y="3683966"/>
            <a:ext cx="2308357" cy="701596"/>
            <a:chOff x="6748489" y="2315637"/>
            <a:chExt cx="1953386" cy="701596"/>
          </a:xfrm>
        </p:grpSpPr>
        <p:sp>
          <p:nvSpPr>
            <p:cNvPr id="81" name="TextBox 80"/>
            <p:cNvSpPr txBox="1"/>
            <p:nvPr/>
          </p:nvSpPr>
          <p:spPr>
            <a:xfrm>
              <a:off x="6748489" y="2463235"/>
              <a:ext cx="1953386" cy="553998"/>
            </a:xfrm>
            <a:prstGeom prst="rect">
              <a:avLst/>
            </a:prstGeom>
            <a:noFill/>
          </p:spPr>
          <p:txBody>
            <a:bodyPr wrap="square" rtlCol="0">
              <a:spAutoFit/>
            </a:bodyPr>
            <a:lstStyle/>
            <a:p>
              <a:r>
                <a:rPr lang="en-US" sz="1000" dirty="0" smtClean="0">
                  <a:solidFill>
                    <a:srgbClr val="525350"/>
                  </a:solidFill>
                  <a:latin typeface="Calibri Light" panose="020F0302020204030204" pitchFamily="34" charset="0"/>
                  <a:ea typeface="Roboto Light" panose="02000000000000000000" pitchFamily="2" charset="0"/>
                </a:rPr>
                <a:t>Employees are proud of serving the citizens of Manitoba, but also recognize the need for change. </a:t>
              </a:r>
              <a:endParaRPr lang="en-US" sz="1000" dirty="0">
                <a:solidFill>
                  <a:srgbClr val="525350"/>
                </a:solidFill>
                <a:latin typeface="Calibri Light" panose="020F0302020204030204" pitchFamily="34" charset="0"/>
                <a:ea typeface="Roboto Light" panose="02000000000000000000" pitchFamily="2" charset="0"/>
              </a:endParaRPr>
            </a:p>
          </p:txBody>
        </p:sp>
        <p:sp>
          <p:nvSpPr>
            <p:cNvPr id="82" name="Rectangle 81"/>
            <p:cNvSpPr/>
            <p:nvPr/>
          </p:nvSpPr>
          <p:spPr>
            <a:xfrm>
              <a:off x="6750238" y="2315637"/>
              <a:ext cx="1337226" cy="246221"/>
            </a:xfrm>
            <a:prstGeom prst="rect">
              <a:avLst/>
            </a:prstGeom>
          </p:spPr>
          <p:txBody>
            <a:bodyPr wrap="none">
              <a:spAutoFit/>
            </a:bodyPr>
            <a:lstStyle/>
            <a:p>
              <a:r>
                <a:rPr lang="en-US" sz="1000" b="1" dirty="0" smtClean="0">
                  <a:latin typeface="Calibri"/>
                </a:rPr>
                <a:t>Public Service Culture</a:t>
              </a:r>
              <a:endParaRPr lang="en-US" sz="1000" b="1" dirty="0">
                <a:latin typeface="Calibri"/>
              </a:endParaRPr>
            </a:p>
          </p:txBody>
        </p:sp>
      </p:grpSp>
      <p:sp>
        <p:nvSpPr>
          <p:cNvPr id="83" name="TextBox 82"/>
          <p:cNvSpPr txBox="1"/>
          <p:nvPr/>
        </p:nvSpPr>
        <p:spPr>
          <a:xfrm>
            <a:off x="259632" y="1761992"/>
            <a:ext cx="2607466" cy="861774"/>
          </a:xfrm>
          <a:prstGeom prst="rect">
            <a:avLst/>
          </a:prstGeom>
          <a:noFill/>
        </p:spPr>
        <p:txBody>
          <a:bodyPr wrap="square" rtlCol="0">
            <a:spAutoFit/>
          </a:bodyPr>
          <a:lstStyle/>
          <a:p>
            <a:pPr algn="r"/>
            <a:r>
              <a:rPr lang="en-US" sz="1000" dirty="0" smtClean="0">
                <a:solidFill>
                  <a:srgbClr val="525350"/>
                </a:solidFill>
                <a:latin typeface="Calibri Light" panose="020F0302020204030204" pitchFamily="34" charset="0"/>
                <a:ea typeface="Roboto Light" panose="02000000000000000000" pitchFamily="2" charset="0"/>
              </a:rPr>
              <a:t>The rapid advancement of technology and its continuing role in innovating service delivery by the private sector creates a widening gap between our traditional approaches to service delivery and what citizens expect.</a:t>
            </a:r>
            <a:endParaRPr lang="en-US" sz="1000" dirty="0">
              <a:solidFill>
                <a:srgbClr val="525350"/>
              </a:solidFill>
              <a:latin typeface="Calibri Light" panose="020F0302020204030204" pitchFamily="34" charset="0"/>
              <a:ea typeface="Roboto Light" panose="02000000000000000000" pitchFamily="2" charset="0"/>
            </a:endParaRPr>
          </a:p>
        </p:txBody>
      </p:sp>
      <p:sp>
        <p:nvSpPr>
          <p:cNvPr id="84" name="Rectangle 83"/>
          <p:cNvSpPr/>
          <p:nvPr/>
        </p:nvSpPr>
        <p:spPr>
          <a:xfrm>
            <a:off x="875713" y="844234"/>
            <a:ext cx="1974643" cy="461665"/>
          </a:xfrm>
          <a:prstGeom prst="rect">
            <a:avLst/>
          </a:prstGeom>
        </p:spPr>
        <p:txBody>
          <a:bodyPr wrap="none">
            <a:spAutoFit/>
          </a:bodyPr>
          <a:lstStyle/>
          <a:p>
            <a:pPr algn="r"/>
            <a:r>
              <a:rPr lang="en-US" sz="2400" b="1" dirty="0" smtClean="0">
                <a:latin typeface="Calibri"/>
              </a:rPr>
              <a:t>Forces at Play</a:t>
            </a:r>
            <a:r>
              <a:rPr lang="en-US" sz="1400" b="1" baseline="30000" dirty="0" smtClean="0">
                <a:latin typeface="Calibri"/>
              </a:rPr>
              <a:t>*</a:t>
            </a:r>
            <a:endParaRPr lang="en-US" sz="1400" b="1" baseline="30000" dirty="0">
              <a:latin typeface="Calibri"/>
            </a:endParaRPr>
          </a:p>
        </p:txBody>
      </p:sp>
      <p:sp>
        <p:nvSpPr>
          <p:cNvPr id="87" name="TextBox 86"/>
          <p:cNvSpPr txBox="1"/>
          <p:nvPr/>
        </p:nvSpPr>
        <p:spPr>
          <a:xfrm>
            <a:off x="242888" y="2918017"/>
            <a:ext cx="2607468" cy="861774"/>
          </a:xfrm>
          <a:prstGeom prst="rect">
            <a:avLst/>
          </a:prstGeom>
          <a:noFill/>
        </p:spPr>
        <p:txBody>
          <a:bodyPr wrap="square" rtlCol="0">
            <a:spAutoFit/>
          </a:bodyPr>
          <a:lstStyle/>
          <a:p>
            <a:pPr algn="r"/>
            <a:r>
              <a:rPr lang="en-US" sz="1000" dirty="0" smtClean="0">
                <a:solidFill>
                  <a:srgbClr val="525350"/>
                </a:solidFill>
                <a:latin typeface="Calibri Light" panose="020F0302020204030204" pitchFamily="34" charset="0"/>
                <a:ea typeface="Roboto Light" panose="02000000000000000000" pitchFamily="2" charset="0"/>
              </a:rPr>
              <a:t>People living longer and public service must rethink how to support multi-generations through outcomes-based programs. Labour-force shift due to retirement of Baby Boomers, and availability of skilled workers a challenge.  </a:t>
            </a:r>
            <a:endParaRPr lang="en-US" sz="1000" dirty="0">
              <a:solidFill>
                <a:srgbClr val="525350"/>
              </a:solidFill>
              <a:latin typeface="Calibri Light" panose="020F0302020204030204" pitchFamily="34" charset="0"/>
              <a:ea typeface="Roboto Light" panose="02000000000000000000" pitchFamily="2" charset="0"/>
            </a:endParaRPr>
          </a:p>
        </p:txBody>
      </p:sp>
      <p:sp>
        <p:nvSpPr>
          <p:cNvPr id="88" name="Rectangle 87"/>
          <p:cNvSpPr/>
          <p:nvPr/>
        </p:nvSpPr>
        <p:spPr>
          <a:xfrm>
            <a:off x="925405" y="1536698"/>
            <a:ext cx="1924951" cy="246221"/>
          </a:xfrm>
          <a:prstGeom prst="rect">
            <a:avLst/>
          </a:prstGeom>
        </p:spPr>
        <p:txBody>
          <a:bodyPr wrap="square">
            <a:spAutoFit/>
          </a:bodyPr>
          <a:lstStyle/>
          <a:p>
            <a:pPr algn="r"/>
            <a:r>
              <a:rPr lang="en-US" sz="1000" b="1" dirty="0" smtClean="0">
                <a:latin typeface="Calibri"/>
              </a:rPr>
              <a:t>Technology &amp; Service Delivery </a:t>
            </a:r>
            <a:endParaRPr lang="en-US" sz="1000" b="1" dirty="0">
              <a:latin typeface="Calibri"/>
            </a:endParaRPr>
          </a:p>
        </p:txBody>
      </p:sp>
      <p:sp>
        <p:nvSpPr>
          <p:cNvPr id="91" name="TextBox 90"/>
          <p:cNvSpPr txBox="1"/>
          <p:nvPr/>
        </p:nvSpPr>
        <p:spPr>
          <a:xfrm>
            <a:off x="259632" y="3996834"/>
            <a:ext cx="2607466" cy="707886"/>
          </a:xfrm>
          <a:prstGeom prst="rect">
            <a:avLst/>
          </a:prstGeom>
          <a:noFill/>
        </p:spPr>
        <p:txBody>
          <a:bodyPr wrap="square" rtlCol="0">
            <a:spAutoFit/>
          </a:bodyPr>
          <a:lstStyle/>
          <a:p>
            <a:pPr algn="r"/>
            <a:r>
              <a:rPr lang="en-US" sz="1000" dirty="0" smtClean="0">
                <a:solidFill>
                  <a:srgbClr val="525350"/>
                </a:solidFill>
                <a:latin typeface="Calibri Light" panose="020F0302020204030204" pitchFamily="34" charset="0"/>
                <a:ea typeface="Roboto Light" panose="02000000000000000000" pitchFamily="2" charset="0"/>
              </a:rPr>
              <a:t>Manitobans are proud of our diversity and expect government programs and services to address accessibility, inclusion, and reconciliation. </a:t>
            </a:r>
            <a:endParaRPr lang="en-US" sz="1000" dirty="0">
              <a:solidFill>
                <a:srgbClr val="525350"/>
              </a:solidFill>
              <a:latin typeface="Calibri Light" panose="020F0302020204030204" pitchFamily="34" charset="0"/>
              <a:ea typeface="Roboto Light" panose="02000000000000000000" pitchFamily="2" charset="0"/>
            </a:endParaRPr>
          </a:p>
        </p:txBody>
      </p:sp>
      <p:sp>
        <p:nvSpPr>
          <p:cNvPr id="92" name="Rectangle 91"/>
          <p:cNvSpPr/>
          <p:nvPr/>
        </p:nvSpPr>
        <p:spPr>
          <a:xfrm>
            <a:off x="6422231" y="1523599"/>
            <a:ext cx="1583338" cy="246221"/>
          </a:xfrm>
          <a:prstGeom prst="rect">
            <a:avLst/>
          </a:prstGeom>
        </p:spPr>
        <p:txBody>
          <a:bodyPr wrap="square">
            <a:spAutoFit/>
          </a:bodyPr>
          <a:lstStyle/>
          <a:p>
            <a:r>
              <a:rPr lang="en-US" sz="1000" b="1" dirty="0" smtClean="0">
                <a:latin typeface="Calibri"/>
              </a:rPr>
              <a:t>Economic Forces</a:t>
            </a:r>
            <a:endParaRPr lang="en-US" sz="1000" b="1" dirty="0">
              <a:latin typeface="Calibri"/>
            </a:endParaRPr>
          </a:p>
        </p:txBody>
      </p:sp>
      <p:sp>
        <p:nvSpPr>
          <p:cNvPr id="95" name="Rectangle 94"/>
          <p:cNvSpPr/>
          <p:nvPr/>
        </p:nvSpPr>
        <p:spPr>
          <a:xfrm>
            <a:off x="4135299" y="2656960"/>
            <a:ext cx="800369" cy="461665"/>
          </a:xfrm>
          <a:prstGeom prst="rect">
            <a:avLst/>
          </a:prstGeom>
        </p:spPr>
        <p:txBody>
          <a:bodyPr wrap="none">
            <a:spAutoFit/>
          </a:bodyPr>
          <a:lstStyle/>
          <a:p>
            <a:pPr algn="r"/>
            <a:r>
              <a:rPr lang="en-US" sz="2400" b="1" dirty="0" smtClean="0">
                <a:solidFill>
                  <a:schemeClr val="bg1"/>
                </a:solidFill>
                <a:latin typeface="Calibri"/>
              </a:rPr>
              <a:t>814k</a:t>
            </a:r>
            <a:endParaRPr lang="en-US" sz="2400" b="1" dirty="0">
              <a:solidFill>
                <a:schemeClr val="bg1"/>
              </a:solidFill>
              <a:latin typeface="Calibri"/>
            </a:endParaRPr>
          </a:p>
        </p:txBody>
      </p:sp>
      <p:sp>
        <p:nvSpPr>
          <p:cNvPr id="28" name="Rectangle 27"/>
          <p:cNvSpPr/>
          <p:nvPr/>
        </p:nvSpPr>
        <p:spPr>
          <a:xfrm>
            <a:off x="1637970" y="2752336"/>
            <a:ext cx="1191519" cy="246221"/>
          </a:xfrm>
          <a:prstGeom prst="rect">
            <a:avLst/>
          </a:prstGeom>
        </p:spPr>
        <p:txBody>
          <a:bodyPr wrap="square">
            <a:spAutoFit/>
          </a:bodyPr>
          <a:lstStyle/>
          <a:p>
            <a:pPr algn="r"/>
            <a:r>
              <a:rPr lang="en-US" sz="1000" b="1" dirty="0" smtClean="0">
                <a:latin typeface="Calibri"/>
              </a:rPr>
              <a:t>Demographics</a:t>
            </a:r>
            <a:endParaRPr lang="en-US" sz="1000" b="1" dirty="0">
              <a:latin typeface="Calibri"/>
            </a:endParaRPr>
          </a:p>
        </p:txBody>
      </p:sp>
      <p:sp>
        <p:nvSpPr>
          <p:cNvPr id="29" name="Rectangle 28"/>
          <p:cNvSpPr/>
          <p:nvPr/>
        </p:nvSpPr>
        <p:spPr>
          <a:xfrm>
            <a:off x="1563365" y="3804694"/>
            <a:ext cx="1255472" cy="246221"/>
          </a:xfrm>
          <a:prstGeom prst="rect">
            <a:avLst/>
          </a:prstGeom>
        </p:spPr>
        <p:txBody>
          <a:bodyPr wrap="none">
            <a:spAutoFit/>
          </a:bodyPr>
          <a:lstStyle/>
          <a:p>
            <a:pPr algn="r"/>
            <a:r>
              <a:rPr lang="en-US" sz="1000" b="1" dirty="0" smtClean="0">
                <a:latin typeface="Calibri"/>
              </a:rPr>
              <a:t>Citizen Expectations</a:t>
            </a:r>
            <a:endParaRPr lang="en-US" sz="1000" b="1" dirty="0">
              <a:latin typeface="Calibri"/>
            </a:endParaRPr>
          </a:p>
        </p:txBody>
      </p:sp>
      <p:sp>
        <p:nvSpPr>
          <p:cNvPr id="6" name="TextBox 5"/>
          <p:cNvSpPr txBox="1"/>
          <p:nvPr/>
        </p:nvSpPr>
        <p:spPr>
          <a:xfrm>
            <a:off x="728663" y="4836319"/>
            <a:ext cx="4507706" cy="246221"/>
          </a:xfrm>
          <a:prstGeom prst="rect">
            <a:avLst/>
          </a:prstGeom>
          <a:noFill/>
        </p:spPr>
        <p:txBody>
          <a:bodyPr wrap="square" rtlCol="0">
            <a:spAutoFit/>
          </a:bodyPr>
          <a:lstStyle/>
          <a:p>
            <a:r>
              <a:rPr lang="en-CA" sz="1000" dirty="0" smtClean="0"/>
              <a:t>*</a:t>
            </a:r>
            <a:r>
              <a:rPr lang="en-CA" sz="1000" i="1" dirty="0" smtClean="0"/>
              <a:t>Transforming the Manitoba Public Service: A Strategy for Action</a:t>
            </a:r>
            <a:endParaRPr lang="en-CA" sz="1000" i="1" dirty="0"/>
          </a:p>
        </p:txBody>
      </p:sp>
      <p:cxnSp>
        <p:nvCxnSpPr>
          <p:cNvPr id="25" name="Straight Connector 24"/>
          <p:cNvCxnSpPr/>
          <p:nvPr/>
        </p:nvCxnSpPr>
        <p:spPr>
          <a:xfrm flipH="1">
            <a:off x="159928" y="501762"/>
            <a:ext cx="22362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tretch>
            <a:fillRect/>
          </a:stretch>
        </p:blipFill>
        <p:spPr>
          <a:xfrm>
            <a:off x="3118150" y="1942336"/>
            <a:ext cx="2999746" cy="1620000"/>
          </a:xfrm>
          <a:prstGeom prst="rect">
            <a:avLst/>
          </a:prstGeom>
        </p:spPr>
      </p:pic>
    </p:spTree>
    <p:extLst>
      <p:ext uri="{BB962C8B-B14F-4D97-AF65-F5344CB8AC3E}">
        <p14:creationId xmlns:p14="http://schemas.microsoft.com/office/powerpoint/2010/main" val="127230668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331848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0" y="0"/>
            <a:ext cx="9144000" cy="3318484"/>
          </a:xfrm>
          <a:prstGeom prst="rect">
            <a:avLst/>
          </a:prstGeom>
          <a:gradFill flip="none" rotWithShape="1">
            <a:gsLst>
              <a:gs pos="1000">
                <a:srgbClr val="3BA780"/>
              </a:gs>
              <a:gs pos="100000">
                <a:srgbClr val="1F5D5D">
                  <a:alpha val="80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t>4</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29"/>
          <p:cNvSpPr txBox="1"/>
          <p:nvPr/>
        </p:nvSpPr>
        <p:spPr>
          <a:xfrm>
            <a:off x="399803" y="3906440"/>
            <a:ext cx="8335332" cy="369332"/>
          </a:xfrm>
          <a:prstGeom prst="rect">
            <a:avLst/>
          </a:prstGeom>
          <a:noFill/>
        </p:spPr>
        <p:txBody>
          <a:bodyPr wrap="square" rtlCol="0">
            <a:spAutoFit/>
          </a:bodyPr>
          <a:lstStyle/>
          <a:p>
            <a:pPr algn="ctr"/>
            <a:r>
              <a:rPr lang="en-US" dirty="0" smtClean="0">
                <a:solidFill>
                  <a:schemeClr val="accent1"/>
                </a:solidFill>
                <a:latin typeface="Calibri" panose="020F0502020204030204" pitchFamily="34" charset="0"/>
                <a:ea typeface="Roboto Light" panose="02000000000000000000" pitchFamily="2" charset="0"/>
              </a:rPr>
              <a:t>How will we transform our culture?</a:t>
            </a:r>
            <a:endParaRPr lang="en-US" dirty="0">
              <a:solidFill>
                <a:schemeClr val="accent1"/>
              </a:solidFill>
              <a:latin typeface="Calibri" panose="020F0502020204030204" pitchFamily="34" charset="0"/>
              <a:ea typeface="Roboto Light" panose="02000000000000000000" pitchFamily="2" charset="0"/>
            </a:endParaRPr>
          </a:p>
        </p:txBody>
      </p:sp>
      <p:sp>
        <p:nvSpPr>
          <p:cNvPr id="5" name="Rectangle 4"/>
          <p:cNvSpPr/>
          <p:nvPr/>
        </p:nvSpPr>
        <p:spPr>
          <a:xfrm>
            <a:off x="2223940" y="926510"/>
            <a:ext cx="4687056" cy="2698285"/>
          </a:xfrm>
          <a:prstGeom prst="rect">
            <a:avLst/>
          </a:prstGeom>
          <a:solidFill>
            <a:schemeClr val="bg1"/>
          </a:solidFill>
          <a:ln>
            <a:noFill/>
          </a:ln>
          <a:effectLst>
            <a:outerShdw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Box 52"/>
          <p:cNvSpPr txBox="1"/>
          <p:nvPr/>
        </p:nvSpPr>
        <p:spPr>
          <a:xfrm>
            <a:off x="2522734" y="1518250"/>
            <a:ext cx="4089467" cy="1138773"/>
          </a:xfrm>
          <a:prstGeom prst="rect">
            <a:avLst/>
          </a:prstGeom>
          <a:noFill/>
        </p:spPr>
        <p:txBody>
          <a:bodyPr wrap="square" rtlCol="0">
            <a:spAutoFit/>
          </a:bodyPr>
          <a:lstStyle/>
          <a:p>
            <a:pPr lvl="0" algn="ctr"/>
            <a:r>
              <a:rPr lang="en-CA" dirty="0" smtClean="0">
                <a:solidFill>
                  <a:srgbClr val="000000"/>
                </a:solidFill>
              </a:rPr>
              <a:t>“</a:t>
            </a:r>
            <a:r>
              <a:rPr lang="en-CA" dirty="0">
                <a:solidFill>
                  <a:srgbClr val="000000"/>
                </a:solidFill>
              </a:rPr>
              <a:t>The most impactful culture change that is required in government is to become consistently outcome-focused.”</a:t>
            </a:r>
          </a:p>
          <a:p>
            <a:pPr algn="ctr"/>
            <a:endParaRPr lang="en-US" sz="1400" dirty="0">
              <a:latin typeface="Calibri Light" panose="020F0302020204030204" pitchFamily="34" charset="0"/>
              <a:ea typeface="Roboto Light" panose="02000000000000000000" pitchFamily="2" charset="0"/>
            </a:endParaRPr>
          </a:p>
        </p:txBody>
      </p:sp>
      <p:cxnSp>
        <p:nvCxnSpPr>
          <p:cNvPr id="12" name="Straight Connector 11"/>
          <p:cNvCxnSpPr/>
          <p:nvPr/>
        </p:nvCxnSpPr>
        <p:spPr>
          <a:xfrm>
            <a:off x="4133626" y="2532922"/>
            <a:ext cx="876748" cy="0"/>
          </a:xfrm>
          <a:prstGeom prst="line">
            <a:avLst/>
          </a:prstGeom>
          <a:ln w="19050">
            <a:solidFill>
              <a:srgbClr val="1F5D5D"/>
            </a:solidFill>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859191" y="2814172"/>
            <a:ext cx="3416576" cy="307777"/>
          </a:xfrm>
          <a:prstGeom prst="rect">
            <a:avLst/>
          </a:prstGeom>
        </p:spPr>
        <p:txBody>
          <a:bodyPr wrap="none">
            <a:spAutoFit/>
          </a:bodyPr>
          <a:lstStyle/>
          <a:p>
            <a:pPr algn="ctr"/>
            <a:r>
              <a:rPr lang="en-US" sz="1400" b="1" dirty="0" smtClean="0">
                <a:latin typeface="Calibri"/>
              </a:rPr>
              <a:t>Advisory Panel on Fiscal Performance, 2017</a:t>
            </a:r>
            <a:endParaRPr lang="en-US" sz="1400" b="1" dirty="0">
              <a:latin typeface="Calibri"/>
            </a:endParaRPr>
          </a:p>
        </p:txBody>
      </p:sp>
      <p:sp>
        <p:nvSpPr>
          <p:cNvPr id="2" name="TextBox 1"/>
          <p:cNvSpPr txBox="1"/>
          <p:nvPr/>
        </p:nvSpPr>
        <p:spPr>
          <a:xfrm>
            <a:off x="128588" y="157163"/>
            <a:ext cx="2964656" cy="338554"/>
          </a:xfrm>
          <a:prstGeom prst="rect">
            <a:avLst/>
          </a:prstGeom>
          <a:noFill/>
        </p:spPr>
        <p:txBody>
          <a:bodyPr wrap="square" rtlCol="0">
            <a:spAutoFit/>
          </a:bodyPr>
          <a:lstStyle/>
          <a:p>
            <a:r>
              <a:rPr lang="en-CA" sz="1600" dirty="0" smtClean="0">
                <a:solidFill>
                  <a:schemeClr val="bg1"/>
                </a:solidFill>
                <a:latin typeface="+mj-lt"/>
              </a:rPr>
              <a:t>Call to Action</a:t>
            </a:r>
            <a:endParaRPr lang="en-CA" sz="1600" dirty="0">
              <a:solidFill>
                <a:schemeClr val="bg1"/>
              </a:solidFill>
              <a:latin typeface="+mj-lt"/>
            </a:endParaRPr>
          </a:p>
        </p:txBody>
      </p:sp>
    </p:spTree>
    <p:extLst>
      <p:ext uri="{BB962C8B-B14F-4D97-AF65-F5344CB8AC3E}">
        <p14:creationId xmlns:p14="http://schemas.microsoft.com/office/powerpoint/2010/main" val="48922436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234664" y="1961854"/>
            <a:ext cx="1406556" cy="1796758"/>
            <a:chOff x="3855015" y="1605266"/>
            <a:chExt cx="1406556" cy="1858968"/>
          </a:xfrm>
        </p:grpSpPr>
        <p:sp>
          <p:nvSpPr>
            <p:cNvPr id="15" name="Freeform 9"/>
            <p:cNvSpPr>
              <a:spLocks/>
            </p:cNvSpPr>
            <p:nvPr/>
          </p:nvSpPr>
          <p:spPr bwMode="auto">
            <a:xfrm>
              <a:off x="3855015" y="1605266"/>
              <a:ext cx="1393801" cy="1824952"/>
            </a:xfrm>
            <a:custGeom>
              <a:avLst/>
              <a:gdLst>
                <a:gd name="T0" fmla="*/ 60 w 325"/>
                <a:gd name="T1" fmla="*/ 58 h 426"/>
                <a:gd name="T2" fmla="*/ 163 w 325"/>
                <a:gd name="T3" fmla="*/ 11 h 426"/>
                <a:gd name="T4" fmla="*/ 315 w 325"/>
                <a:gd name="T5" fmla="*/ 105 h 426"/>
                <a:gd name="T6" fmla="*/ 315 w 325"/>
                <a:gd name="T7" fmla="*/ 215 h 426"/>
                <a:gd name="T8" fmla="*/ 272 w 325"/>
                <a:gd name="T9" fmla="*/ 310 h 426"/>
                <a:gd name="T10" fmla="*/ 244 w 325"/>
                <a:gd name="T11" fmla="*/ 389 h 426"/>
                <a:gd name="T12" fmla="*/ 226 w 325"/>
                <a:gd name="T13" fmla="*/ 426 h 426"/>
                <a:gd name="T14" fmla="*/ 116 w 325"/>
                <a:gd name="T15" fmla="*/ 426 h 426"/>
                <a:gd name="T16" fmla="*/ 96 w 325"/>
                <a:gd name="T17" fmla="*/ 396 h 426"/>
                <a:gd name="T18" fmla="*/ 60 w 325"/>
                <a:gd name="T19" fmla="*/ 297 h 426"/>
                <a:gd name="T20" fmla="*/ 18 w 325"/>
                <a:gd name="T21" fmla="*/ 178 h 426"/>
                <a:gd name="T22" fmla="*/ 60 w 325"/>
                <a:gd name="T23" fmla="*/ 5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426">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noEditPoints="1"/>
            </p:cNvSpPr>
            <p:nvPr/>
          </p:nvSpPr>
          <p:spPr bwMode="auto">
            <a:xfrm>
              <a:off x="3885629" y="1626526"/>
              <a:ext cx="1375942" cy="183770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normAutofit/>
          </a:bodyPr>
          <a:lstStyle/>
          <a:p>
            <a:r>
              <a:rPr lang="en-US" sz="1600" dirty="0" smtClean="0">
                <a:solidFill>
                  <a:schemeClr val="tx1"/>
                </a:solidFill>
              </a:rPr>
              <a:t>Plan to Act</a:t>
            </a:r>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t>5</a:t>
            </a:fld>
            <a:endParaRPr lang="en-US" dirty="0"/>
          </a:p>
        </p:txBody>
      </p:sp>
      <p:sp>
        <p:nvSpPr>
          <p:cNvPr id="11" name="Freeform 5"/>
          <p:cNvSpPr>
            <a:spLocks/>
          </p:cNvSpPr>
          <p:nvPr/>
        </p:nvSpPr>
        <p:spPr bwMode="auto">
          <a:xfrm>
            <a:off x="1663411" y="3779161"/>
            <a:ext cx="596128" cy="85890"/>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1680844" y="3885600"/>
            <a:ext cx="561262" cy="94394"/>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1714860" y="4014486"/>
            <a:ext cx="493230" cy="79253"/>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1796776" y="4112014"/>
            <a:ext cx="312946" cy="85890"/>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p:cNvSpPr>
          <p:nvPr/>
        </p:nvSpPr>
        <p:spPr bwMode="auto">
          <a:xfrm>
            <a:off x="1652837" y="2863144"/>
            <a:ext cx="665010" cy="895468"/>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chemeClr val="tx2">
              <a:lumMod val="50000"/>
              <a:alpha val="33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0" name="Group 29"/>
          <p:cNvGrpSpPr/>
          <p:nvPr/>
        </p:nvGrpSpPr>
        <p:grpSpPr>
          <a:xfrm>
            <a:off x="912935" y="1616409"/>
            <a:ext cx="2097079" cy="1580888"/>
            <a:chOff x="3525061" y="1210682"/>
            <a:chExt cx="2097079" cy="1580888"/>
          </a:xfrm>
        </p:grpSpPr>
        <p:sp>
          <p:nvSpPr>
            <p:cNvPr id="18" name="Freeform 12"/>
            <p:cNvSpPr>
              <a:spLocks/>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FFDC0D"/>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7" name="Freeform 21"/>
          <p:cNvSpPr>
            <a:spLocks/>
          </p:cNvSpPr>
          <p:nvPr/>
        </p:nvSpPr>
        <p:spPr bwMode="auto">
          <a:xfrm>
            <a:off x="3960185" y="2431968"/>
            <a:ext cx="248316" cy="588494"/>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213360" y="596072"/>
            <a:ext cx="7350918" cy="923330"/>
          </a:xfrm>
          <a:prstGeom prst="rect">
            <a:avLst/>
          </a:prstGeom>
          <a:noFill/>
        </p:spPr>
        <p:txBody>
          <a:bodyPr wrap="square" rtlCol="0">
            <a:spAutoFit/>
          </a:bodyPr>
          <a:lstStyle/>
          <a:p>
            <a:r>
              <a:rPr lang="en-CA" dirty="0" smtClean="0"/>
              <a:t>Our vision for the public service is one where public servants embrace challenges and place innovation at the centre of their work to deliver outcomes for Manitobans.</a:t>
            </a:r>
            <a:endParaRPr lang="en-CA" dirty="0"/>
          </a:p>
        </p:txBody>
      </p:sp>
      <p:sp>
        <p:nvSpPr>
          <p:cNvPr id="31" name="TextBox 30"/>
          <p:cNvSpPr txBox="1"/>
          <p:nvPr/>
        </p:nvSpPr>
        <p:spPr>
          <a:xfrm>
            <a:off x="3730302" y="1996968"/>
            <a:ext cx="5357690" cy="1477328"/>
          </a:xfrm>
          <a:prstGeom prst="rect">
            <a:avLst/>
          </a:prstGeom>
          <a:noFill/>
        </p:spPr>
        <p:txBody>
          <a:bodyPr wrap="square" rtlCol="0">
            <a:spAutoFit/>
          </a:bodyPr>
          <a:lstStyle/>
          <a:p>
            <a:r>
              <a:rPr lang="en-CA" dirty="0" smtClean="0">
                <a:solidFill>
                  <a:schemeClr val="accent1"/>
                </a:solidFill>
              </a:rPr>
              <a:t>Our strategy is to support this vision with two essential elements:</a:t>
            </a:r>
          </a:p>
          <a:p>
            <a:endParaRPr lang="en-CA" dirty="0" smtClean="0"/>
          </a:p>
          <a:p>
            <a:pPr marL="342900" indent="-342900">
              <a:buAutoNum type="arabicPeriod"/>
            </a:pPr>
            <a:r>
              <a:rPr lang="en-CA" dirty="0" smtClean="0"/>
              <a:t>Transform our work</a:t>
            </a:r>
          </a:p>
          <a:p>
            <a:pPr marL="342900" indent="-342900">
              <a:buAutoNum type="arabicPeriod"/>
            </a:pPr>
            <a:r>
              <a:rPr lang="en-CA" dirty="0" smtClean="0"/>
              <a:t>Transform our culture </a:t>
            </a:r>
            <a:endParaRPr lang="en-CA" dirty="0"/>
          </a:p>
        </p:txBody>
      </p:sp>
      <p:cxnSp>
        <p:nvCxnSpPr>
          <p:cNvPr id="32" name="Straight Connector 31"/>
          <p:cNvCxnSpPr/>
          <p:nvPr/>
        </p:nvCxnSpPr>
        <p:spPr>
          <a:xfrm flipH="1">
            <a:off x="159928" y="514522"/>
            <a:ext cx="914659"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48339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schemeClr val="tx1"/>
                </a:solidFill>
              </a:rPr>
              <a:t>Government of Manitoba Transformation Elements</a:t>
            </a:r>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pPr/>
              <a:t>6</a:t>
            </a:fld>
            <a:endParaRPr lang="en-US" dirty="0"/>
          </a:p>
        </p:txBody>
      </p:sp>
      <p:sp>
        <p:nvSpPr>
          <p:cNvPr id="27" name="Freeform 21"/>
          <p:cNvSpPr>
            <a:spLocks/>
          </p:cNvSpPr>
          <p:nvPr/>
        </p:nvSpPr>
        <p:spPr bwMode="auto">
          <a:xfrm>
            <a:off x="3960185" y="2431968"/>
            <a:ext cx="248316" cy="588494"/>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32" y="912183"/>
            <a:ext cx="7772400" cy="3238500"/>
          </a:xfrm>
          <a:prstGeom prst="rect">
            <a:avLst/>
          </a:prstGeom>
        </p:spPr>
      </p:pic>
    </p:spTree>
    <p:extLst>
      <p:ext uri="{BB962C8B-B14F-4D97-AF65-F5344CB8AC3E}">
        <p14:creationId xmlns:p14="http://schemas.microsoft.com/office/powerpoint/2010/main" val="76510407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37" y="130723"/>
            <a:ext cx="6096000" cy="356085"/>
          </a:xfrm>
        </p:spPr>
        <p:txBody>
          <a:bodyPr>
            <a:normAutofit/>
          </a:bodyPr>
          <a:lstStyle/>
          <a:p>
            <a:r>
              <a:rPr lang="en-US" sz="2000" dirty="0" smtClean="0">
                <a:solidFill>
                  <a:schemeClr val="tx1"/>
                </a:solidFill>
              </a:rPr>
              <a:t>The Balanced Scorecard System (BSC)</a:t>
            </a:r>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pPr/>
              <a:t>7</a:t>
            </a:fld>
            <a:endParaRPr lang="en-US" dirty="0"/>
          </a:p>
        </p:txBody>
      </p:sp>
      <p:sp>
        <p:nvSpPr>
          <p:cNvPr id="27" name="Freeform 21"/>
          <p:cNvSpPr>
            <a:spLocks/>
          </p:cNvSpPr>
          <p:nvPr/>
        </p:nvSpPr>
        <p:spPr bwMode="auto">
          <a:xfrm>
            <a:off x="3960185" y="2431968"/>
            <a:ext cx="248316" cy="588494"/>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6" name="Picture 12" descr="Screen Shot 2015-02-20 at 9.59.17 AM.png">
            <a:extLst>
              <a:ext uri="{FF2B5EF4-FFF2-40B4-BE49-F238E27FC236}">
                <a16:creationId xmlns:a16="http://schemas.microsoft.com/office/drawing/2014/main" id="{94ABBA0F-4611-E047-B919-F12EAE0EB3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037" y="607680"/>
            <a:ext cx="6071849" cy="43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23635" y="441827"/>
            <a:ext cx="2207419" cy="3046988"/>
          </a:xfrm>
          <a:prstGeom prst="rect">
            <a:avLst/>
          </a:prstGeom>
          <a:noFill/>
        </p:spPr>
        <p:txBody>
          <a:bodyPr wrap="square" rtlCol="0">
            <a:spAutoFit/>
          </a:bodyPr>
          <a:lstStyle/>
          <a:p>
            <a:pPr>
              <a:lnSpc>
                <a:spcPct val="150000"/>
              </a:lnSpc>
              <a:buClr>
                <a:schemeClr val="accent2"/>
              </a:buClr>
            </a:pPr>
            <a:r>
              <a:rPr lang="en-US" sz="1600" b="1" dirty="0">
                <a:solidFill>
                  <a:schemeClr val="accent5"/>
                </a:solidFill>
              </a:rPr>
              <a:t>A system </a:t>
            </a:r>
            <a:r>
              <a:rPr lang="en-US" sz="1600" b="1" dirty="0" smtClean="0">
                <a:solidFill>
                  <a:schemeClr val="accent5"/>
                </a:solidFill>
              </a:rPr>
              <a:t>of linked objectives, measures, targets and initiatives, which collectively describe the strategy of an organization and how the strategy can be achieved.</a:t>
            </a:r>
            <a:endParaRPr lang="en-US" sz="1600" b="1" dirty="0">
              <a:solidFill>
                <a:schemeClr val="accent5"/>
              </a:solidFill>
            </a:endParaRPr>
          </a:p>
        </p:txBody>
      </p:sp>
    </p:spTree>
    <p:extLst>
      <p:ext uri="{BB962C8B-B14F-4D97-AF65-F5344CB8AC3E}">
        <p14:creationId xmlns:p14="http://schemas.microsoft.com/office/powerpoint/2010/main" val="231455390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schemeClr val="tx1"/>
                </a:solidFill>
              </a:rPr>
              <a:t>The Strategy Execution Puzzle</a:t>
            </a:r>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t>8</a:t>
            </a:fld>
            <a:endParaRPr lang="en-US" dirty="0"/>
          </a:p>
        </p:txBody>
      </p:sp>
      <p:grpSp>
        <p:nvGrpSpPr>
          <p:cNvPr id="113" name="Group 112"/>
          <p:cNvGrpSpPr/>
          <p:nvPr/>
        </p:nvGrpSpPr>
        <p:grpSpPr>
          <a:xfrm>
            <a:off x="2732484" y="749107"/>
            <a:ext cx="3778411" cy="3771762"/>
            <a:chOff x="3002757" y="1211375"/>
            <a:chExt cx="2770188" cy="2765313"/>
          </a:xfrm>
        </p:grpSpPr>
        <p:sp>
          <p:nvSpPr>
            <p:cNvPr id="98" name="Freeform 155"/>
            <p:cNvSpPr>
              <a:spLocks/>
            </p:cNvSpPr>
            <p:nvPr/>
          </p:nvSpPr>
          <p:spPr bwMode="auto">
            <a:xfrm>
              <a:off x="4622007" y="2044700"/>
              <a:ext cx="1150938" cy="1150938"/>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57"/>
            <p:cNvSpPr>
              <a:spLocks/>
            </p:cNvSpPr>
            <p:nvPr/>
          </p:nvSpPr>
          <p:spPr bwMode="auto">
            <a:xfrm>
              <a:off x="3851332" y="1211375"/>
              <a:ext cx="1071563" cy="1069975"/>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59"/>
            <p:cNvSpPr>
              <a:spLocks/>
            </p:cNvSpPr>
            <p:nvPr/>
          </p:nvSpPr>
          <p:spPr bwMode="auto">
            <a:xfrm>
              <a:off x="3002757" y="1990725"/>
              <a:ext cx="1150938" cy="1152525"/>
            </a:xfrm>
            <a:custGeom>
              <a:avLst/>
              <a:gdLst>
                <a:gd name="T0" fmla="*/ 814 w 1143"/>
                <a:gd name="T1" fmla="*/ 656 h 1143"/>
                <a:gd name="T2" fmla="*/ 866 w 1143"/>
                <a:gd name="T3" fmla="*/ 780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1 h 1143"/>
                <a:gd name="T24" fmla="*/ 184 w 1143"/>
                <a:gd name="T25" fmla="*/ 755 h 1143"/>
                <a:gd name="T26" fmla="*/ 227 w 1143"/>
                <a:gd name="T27" fmla="*/ 798 h 1143"/>
                <a:gd name="T28" fmla="*/ 384 w 1143"/>
                <a:gd name="T29" fmla="*/ 956 h 1143"/>
                <a:gd name="T30" fmla="*/ 396 w 1143"/>
                <a:gd name="T31" fmla="*/ 968 h 1143"/>
                <a:gd name="T32" fmla="*/ 571 w 1143"/>
                <a:gd name="T33" fmla="*/ 1143 h 1143"/>
                <a:gd name="T34" fmla="*/ 571 w 1143"/>
                <a:gd name="T35" fmla="*/ 1143 h 1143"/>
                <a:gd name="T36" fmla="*/ 745 w 1143"/>
                <a:gd name="T37" fmla="*/ 969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0"/>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299"/>
                    <a:pt x="1057" y="243"/>
                  </a:cubicBezTo>
                  <a:cubicBezTo>
                    <a:pt x="1127" y="146"/>
                    <a:pt x="993" y="12"/>
                    <a:pt x="896" y="83"/>
                  </a:cubicBezTo>
                  <a:cubicBezTo>
                    <a:pt x="840" y="124"/>
                    <a:pt x="864" y="157"/>
                    <a:pt x="845" y="207"/>
                  </a:cubicBezTo>
                  <a:cubicBezTo>
                    <a:pt x="835" y="234"/>
                    <a:pt x="805" y="234"/>
                    <a:pt x="743" y="172"/>
                  </a:cubicBezTo>
                  <a:cubicBezTo>
                    <a:pt x="571" y="0"/>
                    <a:pt x="571" y="0"/>
                    <a:pt x="571" y="0"/>
                  </a:cubicBezTo>
                  <a:cubicBezTo>
                    <a:pt x="0" y="571"/>
                    <a:pt x="0" y="571"/>
                    <a:pt x="0" y="571"/>
                  </a:cubicBezTo>
                  <a:cubicBezTo>
                    <a:pt x="184" y="755"/>
                    <a:pt x="184" y="755"/>
                    <a:pt x="184" y="755"/>
                  </a:cubicBezTo>
                  <a:cubicBezTo>
                    <a:pt x="227" y="798"/>
                    <a:pt x="227" y="798"/>
                    <a:pt x="227" y="798"/>
                  </a:cubicBezTo>
                  <a:cubicBezTo>
                    <a:pt x="384" y="956"/>
                    <a:pt x="384" y="956"/>
                    <a:pt x="384" y="956"/>
                  </a:cubicBezTo>
                  <a:cubicBezTo>
                    <a:pt x="388" y="960"/>
                    <a:pt x="392" y="964"/>
                    <a:pt x="396" y="968"/>
                  </a:cubicBezTo>
                  <a:cubicBezTo>
                    <a:pt x="571" y="1143"/>
                    <a:pt x="571" y="1143"/>
                    <a:pt x="571" y="1143"/>
                  </a:cubicBezTo>
                  <a:cubicBezTo>
                    <a:pt x="571" y="1143"/>
                    <a:pt x="571" y="1143"/>
                    <a:pt x="571" y="1143"/>
                  </a:cubicBezTo>
                  <a:cubicBezTo>
                    <a:pt x="745" y="969"/>
                    <a:pt x="745" y="969"/>
                    <a:pt x="745" y="969"/>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61"/>
            <p:cNvSpPr>
              <a:spLocks/>
            </p:cNvSpPr>
            <p:nvPr/>
          </p:nvSpPr>
          <p:spPr bwMode="auto">
            <a:xfrm>
              <a:off x="3825082" y="2825750"/>
              <a:ext cx="1150938" cy="1150938"/>
            </a:xfrm>
            <a:custGeom>
              <a:avLst/>
              <a:gdLst>
                <a:gd name="T0" fmla="*/ 655 w 1143"/>
                <a:gd name="T1" fmla="*/ 328 h 1143"/>
                <a:gd name="T2" fmla="*/ 780 w 1143"/>
                <a:gd name="T3" fmla="*/ 276 h 1143"/>
                <a:gd name="T4" fmla="*/ 745 w 1143"/>
                <a:gd name="T5" fmla="*/ 174 h 1143"/>
                <a:gd name="T6" fmla="*/ 571 w 1143"/>
                <a:gd name="T7" fmla="*/ 0 h 1143"/>
                <a:gd name="T8" fmla="*/ 396 w 1143"/>
                <a:gd name="T9" fmla="*/ 175 h 1143"/>
                <a:gd name="T10" fmla="*/ 294 w 1143"/>
                <a:gd name="T11" fmla="*/ 211 h 1143"/>
                <a:gd name="T12" fmla="*/ 243 w 1143"/>
                <a:gd name="T13" fmla="*/ 86 h 1143"/>
                <a:gd name="T14" fmla="*/ 82 w 1143"/>
                <a:gd name="T15" fmla="*/ 247 h 1143"/>
                <a:gd name="T16" fmla="*/ 207 w 1143"/>
                <a:gd name="T17" fmla="*/ 298 h 1143"/>
                <a:gd name="T18" fmla="*/ 171 w 1143"/>
                <a:gd name="T19" fmla="*/ 400 h 1143"/>
                <a:gd name="T20" fmla="*/ 0 w 1143"/>
                <a:gd name="T21" fmla="*/ 572 h 1143"/>
                <a:gd name="T22" fmla="*/ 571 w 1143"/>
                <a:gd name="T23" fmla="*/ 1143 h 1143"/>
                <a:gd name="T24" fmla="*/ 755 w 1143"/>
                <a:gd name="T25" fmla="*/ 959 h 1143"/>
                <a:gd name="T26" fmla="*/ 798 w 1143"/>
                <a:gd name="T27" fmla="*/ 916 h 1143"/>
                <a:gd name="T28" fmla="*/ 955 w 1143"/>
                <a:gd name="T29" fmla="*/ 759 h 1143"/>
                <a:gd name="T30" fmla="*/ 968 w 1143"/>
                <a:gd name="T31" fmla="*/ 747 h 1143"/>
                <a:gd name="T32" fmla="*/ 1143 w 1143"/>
                <a:gd name="T33" fmla="*/ 572 h 1143"/>
                <a:gd name="T34" fmla="*/ 1143 w 1143"/>
                <a:gd name="T35" fmla="*/ 572 h 1143"/>
                <a:gd name="T36" fmla="*/ 969 w 1143"/>
                <a:gd name="T37" fmla="*/ 398 h 1143"/>
                <a:gd name="T38" fmla="*/ 949 w 1143"/>
                <a:gd name="T39" fmla="*/ 378 h 1143"/>
                <a:gd name="T40" fmla="*/ 948 w 1143"/>
                <a:gd name="T41" fmla="*/ 379 h 1143"/>
                <a:gd name="T42" fmla="*/ 867 w 1143"/>
                <a:gd name="T43" fmla="*/ 363 h 1143"/>
                <a:gd name="T44" fmla="*/ 815 w 1143"/>
                <a:gd name="T45" fmla="*/ 488 h 1143"/>
                <a:gd name="T46" fmla="*/ 655 w 1143"/>
                <a:gd name="T47" fmla="*/ 32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655" y="328"/>
                  </a:moveTo>
                  <a:cubicBezTo>
                    <a:pt x="697" y="272"/>
                    <a:pt x="730" y="296"/>
                    <a:pt x="780" y="276"/>
                  </a:cubicBezTo>
                  <a:cubicBezTo>
                    <a:pt x="807" y="266"/>
                    <a:pt x="807" y="236"/>
                    <a:pt x="745" y="174"/>
                  </a:cubicBezTo>
                  <a:cubicBezTo>
                    <a:pt x="571" y="0"/>
                    <a:pt x="571" y="0"/>
                    <a:pt x="571" y="0"/>
                  </a:cubicBezTo>
                  <a:cubicBezTo>
                    <a:pt x="396" y="175"/>
                    <a:pt x="396" y="175"/>
                    <a:pt x="396" y="175"/>
                  </a:cubicBezTo>
                  <a:cubicBezTo>
                    <a:pt x="334" y="238"/>
                    <a:pt x="304" y="237"/>
                    <a:pt x="294" y="211"/>
                  </a:cubicBezTo>
                  <a:cubicBezTo>
                    <a:pt x="275" y="160"/>
                    <a:pt x="299" y="127"/>
                    <a:pt x="243" y="86"/>
                  </a:cubicBezTo>
                  <a:cubicBezTo>
                    <a:pt x="146" y="16"/>
                    <a:pt x="12" y="150"/>
                    <a:pt x="82" y="247"/>
                  </a:cubicBezTo>
                  <a:cubicBezTo>
                    <a:pt x="123" y="303"/>
                    <a:pt x="156" y="279"/>
                    <a:pt x="207" y="298"/>
                  </a:cubicBezTo>
                  <a:cubicBezTo>
                    <a:pt x="234" y="308"/>
                    <a:pt x="234" y="338"/>
                    <a:pt x="171" y="400"/>
                  </a:cubicBezTo>
                  <a:cubicBezTo>
                    <a:pt x="0" y="572"/>
                    <a:pt x="0" y="572"/>
                    <a:pt x="0" y="572"/>
                  </a:cubicBezTo>
                  <a:cubicBezTo>
                    <a:pt x="571" y="1143"/>
                    <a:pt x="571" y="1143"/>
                    <a:pt x="571" y="1143"/>
                  </a:cubicBezTo>
                  <a:cubicBezTo>
                    <a:pt x="755" y="959"/>
                    <a:pt x="755" y="959"/>
                    <a:pt x="755" y="959"/>
                  </a:cubicBezTo>
                  <a:cubicBezTo>
                    <a:pt x="798" y="916"/>
                    <a:pt x="798" y="916"/>
                    <a:pt x="798" y="916"/>
                  </a:cubicBezTo>
                  <a:cubicBezTo>
                    <a:pt x="955" y="759"/>
                    <a:pt x="955" y="759"/>
                    <a:pt x="955" y="759"/>
                  </a:cubicBezTo>
                  <a:cubicBezTo>
                    <a:pt x="959" y="755"/>
                    <a:pt x="964" y="751"/>
                    <a:pt x="968" y="747"/>
                  </a:cubicBezTo>
                  <a:cubicBezTo>
                    <a:pt x="1143" y="572"/>
                    <a:pt x="1143" y="572"/>
                    <a:pt x="1143" y="572"/>
                  </a:cubicBezTo>
                  <a:cubicBezTo>
                    <a:pt x="1143" y="572"/>
                    <a:pt x="1143" y="572"/>
                    <a:pt x="1143" y="572"/>
                  </a:cubicBezTo>
                  <a:cubicBezTo>
                    <a:pt x="969" y="398"/>
                    <a:pt x="969" y="398"/>
                    <a:pt x="969" y="398"/>
                  </a:cubicBezTo>
                  <a:cubicBezTo>
                    <a:pt x="949" y="378"/>
                    <a:pt x="949" y="378"/>
                    <a:pt x="949" y="378"/>
                  </a:cubicBezTo>
                  <a:cubicBezTo>
                    <a:pt x="948" y="379"/>
                    <a:pt x="948" y="379"/>
                    <a:pt x="948" y="379"/>
                  </a:cubicBezTo>
                  <a:cubicBezTo>
                    <a:pt x="900" y="336"/>
                    <a:pt x="876" y="339"/>
                    <a:pt x="867" y="363"/>
                  </a:cubicBezTo>
                  <a:cubicBezTo>
                    <a:pt x="847" y="413"/>
                    <a:pt x="871" y="446"/>
                    <a:pt x="815" y="488"/>
                  </a:cubicBezTo>
                  <a:cubicBezTo>
                    <a:pt x="718" y="559"/>
                    <a:pt x="584" y="425"/>
                    <a:pt x="655" y="3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7" name="Freeform 164"/>
          <p:cNvSpPr>
            <a:spLocks/>
          </p:cNvSpPr>
          <p:nvPr/>
        </p:nvSpPr>
        <p:spPr bwMode="auto">
          <a:xfrm>
            <a:off x="2953544" y="-1139825"/>
            <a:ext cx="25400" cy="36513"/>
          </a:xfrm>
          <a:custGeom>
            <a:avLst/>
            <a:gdLst>
              <a:gd name="T0" fmla="*/ 0 w 24"/>
              <a:gd name="T1" fmla="*/ 9 h 36"/>
              <a:gd name="T2" fmla="*/ 9 w 24"/>
              <a:gd name="T3" fmla="*/ 0 h 36"/>
              <a:gd name="T4" fmla="*/ 23 w 24"/>
              <a:gd name="T5" fmla="*/ 2 h 36"/>
              <a:gd name="T6" fmla="*/ 23 w 24"/>
              <a:gd name="T7" fmla="*/ 7 h 36"/>
              <a:gd name="T8" fmla="*/ 11 w 24"/>
              <a:gd name="T9" fmla="*/ 6 h 36"/>
              <a:gd name="T10" fmla="*/ 6 w 24"/>
              <a:gd name="T11" fmla="*/ 10 h 36"/>
              <a:gd name="T12" fmla="*/ 6 w 24"/>
              <a:gd name="T13" fmla="*/ 12 h 36"/>
              <a:gd name="T14" fmla="*/ 10 w 24"/>
              <a:gd name="T15" fmla="*/ 15 h 36"/>
              <a:gd name="T16" fmla="*/ 16 w 24"/>
              <a:gd name="T17" fmla="*/ 15 h 36"/>
              <a:gd name="T18" fmla="*/ 24 w 24"/>
              <a:gd name="T19" fmla="*/ 24 h 36"/>
              <a:gd name="T20" fmla="*/ 24 w 24"/>
              <a:gd name="T21" fmla="*/ 27 h 36"/>
              <a:gd name="T22" fmla="*/ 14 w 24"/>
              <a:gd name="T23" fmla="*/ 36 h 36"/>
              <a:gd name="T24" fmla="*/ 1 w 24"/>
              <a:gd name="T25" fmla="*/ 35 h 36"/>
              <a:gd name="T26" fmla="*/ 1 w 24"/>
              <a:gd name="T27" fmla="*/ 29 h 36"/>
              <a:gd name="T28" fmla="*/ 13 w 24"/>
              <a:gd name="T29" fmla="*/ 30 h 36"/>
              <a:gd name="T30" fmla="*/ 17 w 24"/>
              <a:gd name="T31" fmla="*/ 27 h 36"/>
              <a:gd name="T32" fmla="*/ 17 w 24"/>
              <a:gd name="T33" fmla="*/ 25 h 36"/>
              <a:gd name="T34" fmla="*/ 14 w 24"/>
              <a:gd name="T35" fmla="*/ 22 h 36"/>
              <a:gd name="T36" fmla="*/ 9 w 24"/>
              <a:gd name="T37" fmla="*/ 22 h 36"/>
              <a:gd name="T38" fmla="*/ 0 w 24"/>
              <a:gd name="T39" fmla="*/ 12 h 36"/>
              <a:gd name="T40" fmla="*/ 0 w 24"/>
              <a:gd name="T4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36">
                <a:moveTo>
                  <a:pt x="0" y="9"/>
                </a:moveTo>
                <a:cubicBezTo>
                  <a:pt x="0" y="2"/>
                  <a:pt x="4" y="0"/>
                  <a:pt x="9" y="0"/>
                </a:cubicBezTo>
                <a:cubicBezTo>
                  <a:pt x="14" y="0"/>
                  <a:pt x="20" y="1"/>
                  <a:pt x="23" y="2"/>
                </a:cubicBezTo>
                <a:cubicBezTo>
                  <a:pt x="23" y="7"/>
                  <a:pt x="23" y="7"/>
                  <a:pt x="23" y="7"/>
                </a:cubicBezTo>
                <a:cubicBezTo>
                  <a:pt x="20" y="7"/>
                  <a:pt x="13" y="6"/>
                  <a:pt x="11" y="6"/>
                </a:cubicBezTo>
                <a:cubicBezTo>
                  <a:pt x="8" y="6"/>
                  <a:pt x="6" y="7"/>
                  <a:pt x="6" y="10"/>
                </a:cubicBezTo>
                <a:cubicBezTo>
                  <a:pt x="6" y="12"/>
                  <a:pt x="6" y="12"/>
                  <a:pt x="6" y="12"/>
                </a:cubicBezTo>
                <a:cubicBezTo>
                  <a:pt x="6" y="14"/>
                  <a:pt x="8" y="15"/>
                  <a:pt x="10" y="15"/>
                </a:cubicBezTo>
                <a:cubicBezTo>
                  <a:pt x="16" y="15"/>
                  <a:pt x="16" y="15"/>
                  <a:pt x="16" y="15"/>
                </a:cubicBezTo>
                <a:cubicBezTo>
                  <a:pt x="23" y="15"/>
                  <a:pt x="24" y="20"/>
                  <a:pt x="24" y="24"/>
                </a:cubicBezTo>
                <a:cubicBezTo>
                  <a:pt x="24" y="27"/>
                  <a:pt x="24" y="27"/>
                  <a:pt x="24" y="27"/>
                </a:cubicBezTo>
                <a:cubicBezTo>
                  <a:pt x="24" y="35"/>
                  <a:pt x="19" y="36"/>
                  <a:pt x="14" y="36"/>
                </a:cubicBezTo>
                <a:cubicBezTo>
                  <a:pt x="8" y="36"/>
                  <a:pt x="4" y="36"/>
                  <a:pt x="1" y="35"/>
                </a:cubicBezTo>
                <a:cubicBezTo>
                  <a:pt x="1" y="29"/>
                  <a:pt x="1" y="29"/>
                  <a:pt x="1" y="29"/>
                </a:cubicBezTo>
                <a:cubicBezTo>
                  <a:pt x="3" y="30"/>
                  <a:pt x="9" y="30"/>
                  <a:pt x="13" y="30"/>
                </a:cubicBezTo>
                <a:cubicBezTo>
                  <a:pt x="15" y="30"/>
                  <a:pt x="17" y="30"/>
                  <a:pt x="17" y="27"/>
                </a:cubicBezTo>
                <a:cubicBezTo>
                  <a:pt x="17" y="25"/>
                  <a:pt x="17" y="25"/>
                  <a:pt x="17" y="25"/>
                </a:cubicBezTo>
                <a:cubicBezTo>
                  <a:pt x="17" y="23"/>
                  <a:pt x="17" y="22"/>
                  <a:pt x="14" y="22"/>
                </a:cubicBezTo>
                <a:cubicBezTo>
                  <a:pt x="9" y="22"/>
                  <a:pt x="9" y="22"/>
                  <a:pt x="9" y="22"/>
                </a:cubicBezTo>
                <a:cubicBezTo>
                  <a:pt x="0" y="22"/>
                  <a:pt x="0" y="15"/>
                  <a:pt x="0" y="12"/>
                </a:cubicBezTo>
                <a:lnTo>
                  <a:pt x="0"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65"/>
          <p:cNvSpPr>
            <a:spLocks/>
          </p:cNvSpPr>
          <p:nvPr/>
        </p:nvSpPr>
        <p:spPr bwMode="auto">
          <a:xfrm>
            <a:off x="2980532" y="-1138237"/>
            <a:ext cx="25400" cy="34925"/>
          </a:xfrm>
          <a:custGeom>
            <a:avLst/>
            <a:gdLst>
              <a:gd name="T0" fmla="*/ 0 w 16"/>
              <a:gd name="T1" fmla="*/ 0 h 22"/>
              <a:gd name="T2" fmla="*/ 16 w 16"/>
              <a:gd name="T3" fmla="*/ 0 h 22"/>
              <a:gd name="T4" fmla="*/ 16 w 16"/>
              <a:gd name="T5" fmla="*/ 4 h 22"/>
              <a:gd name="T6" fmla="*/ 10 w 16"/>
              <a:gd name="T7" fmla="*/ 4 h 22"/>
              <a:gd name="T8" fmla="*/ 10 w 16"/>
              <a:gd name="T9" fmla="*/ 22 h 22"/>
              <a:gd name="T10" fmla="*/ 6 w 16"/>
              <a:gd name="T11" fmla="*/ 22 h 22"/>
              <a:gd name="T12" fmla="*/ 6 w 16"/>
              <a:gd name="T13" fmla="*/ 4 h 22"/>
              <a:gd name="T14" fmla="*/ 0 w 16"/>
              <a:gd name="T15" fmla="*/ 4 h 22"/>
              <a:gd name="T16" fmla="*/ 0 w 16"/>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0" y="0"/>
                </a:moveTo>
                <a:lnTo>
                  <a:pt x="16" y="0"/>
                </a:lnTo>
                <a:lnTo>
                  <a:pt x="16" y="4"/>
                </a:lnTo>
                <a:lnTo>
                  <a:pt x="10" y="4"/>
                </a:lnTo>
                <a:lnTo>
                  <a:pt x="10" y="22"/>
                </a:lnTo>
                <a:lnTo>
                  <a:pt x="6" y="22"/>
                </a:lnTo>
                <a:lnTo>
                  <a:pt x="6" y="4"/>
                </a:lnTo>
                <a:lnTo>
                  <a:pt x="0" y="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66"/>
          <p:cNvSpPr>
            <a:spLocks/>
          </p:cNvSpPr>
          <p:nvPr/>
        </p:nvSpPr>
        <p:spPr bwMode="auto">
          <a:xfrm>
            <a:off x="3009107" y="-1139825"/>
            <a:ext cx="23813" cy="36513"/>
          </a:xfrm>
          <a:custGeom>
            <a:avLst/>
            <a:gdLst>
              <a:gd name="T0" fmla="*/ 0 w 23"/>
              <a:gd name="T1" fmla="*/ 8 h 36"/>
              <a:gd name="T2" fmla="*/ 7 w 23"/>
              <a:gd name="T3" fmla="*/ 1 h 36"/>
              <a:gd name="T4" fmla="*/ 23 w 23"/>
              <a:gd name="T5" fmla="*/ 1 h 36"/>
              <a:gd name="T6" fmla="*/ 23 w 23"/>
              <a:gd name="T7" fmla="*/ 7 h 36"/>
              <a:gd name="T8" fmla="*/ 9 w 23"/>
              <a:gd name="T9" fmla="*/ 7 h 36"/>
              <a:gd name="T10" fmla="*/ 6 w 23"/>
              <a:gd name="T11" fmla="*/ 10 h 36"/>
              <a:gd name="T12" fmla="*/ 6 w 23"/>
              <a:gd name="T13" fmla="*/ 15 h 36"/>
              <a:gd name="T14" fmla="*/ 20 w 23"/>
              <a:gd name="T15" fmla="*/ 15 h 36"/>
              <a:gd name="T16" fmla="*/ 20 w 23"/>
              <a:gd name="T17" fmla="*/ 21 h 36"/>
              <a:gd name="T18" fmla="*/ 6 w 23"/>
              <a:gd name="T19" fmla="*/ 21 h 36"/>
              <a:gd name="T20" fmla="*/ 6 w 23"/>
              <a:gd name="T21" fmla="*/ 27 h 36"/>
              <a:gd name="T22" fmla="*/ 9 w 23"/>
              <a:gd name="T23" fmla="*/ 29 h 36"/>
              <a:gd name="T24" fmla="*/ 23 w 23"/>
              <a:gd name="T25" fmla="*/ 29 h 36"/>
              <a:gd name="T26" fmla="*/ 23 w 23"/>
              <a:gd name="T27" fmla="*/ 35 h 36"/>
              <a:gd name="T28" fmla="*/ 8 w 23"/>
              <a:gd name="T29" fmla="*/ 36 h 36"/>
              <a:gd name="T30" fmla="*/ 0 w 23"/>
              <a:gd name="T31" fmla="*/ 29 h 36"/>
              <a:gd name="T32" fmla="*/ 0 w 23"/>
              <a:gd name="T33"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6">
                <a:moveTo>
                  <a:pt x="0" y="8"/>
                </a:moveTo>
                <a:cubicBezTo>
                  <a:pt x="0" y="2"/>
                  <a:pt x="4" y="0"/>
                  <a:pt x="7" y="1"/>
                </a:cubicBezTo>
                <a:cubicBezTo>
                  <a:pt x="7" y="1"/>
                  <a:pt x="20" y="1"/>
                  <a:pt x="23" y="1"/>
                </a:cubicBezTo>
                <a:cubicBezTo>
                  <a:pt x="23" y="7"/>
                  <a:pt x="23" y="7"/>
                  <a:pt x="23" y="7"/>
                </a:cubicBezTo>
                <a:cubicBezTo>
                  <a:pt x="9" y="7"/>
                  <a:pt x="9" y="7"/>
                  <a:pt x="9" y="7"/>
                </a:cubicBezTo>
                <a:cubicBezTo>
                  <a:pt x="6" y="7"/>
                  <a:pt x="6" y="8"/>
                  <a:pt x="6" y="10"/>
                </a:cubicBezTo>
                <a:cubicBezTo>
                  <a:pt x="6" y="15"/>
                  <a:pt x="6" y="15"/>
                  <a:pt x="6" y="15"/>
                </a:cubicBezTo>
                <a:cubicBezTo>
                  <a:pt x="20" y="15"/>
                  <a:pt x="20" y="15"/>
                  <a:pt x="20" y="15"/>
                </a:cubicBezTo>
                <a:cubicBezTo>
                  <a:pt x="20" y="21"/>
                  <a:pt x="20" y="21"/>
                  <a:pt x="20" y="21"/>
                </a:cubicBezTo>
                <a:cubicBezTo>
                  <a:pt x="6" y="21"/>
                  <a:pt x="6" y="21"/>
                  <a:pt x="6" y="21"/>
                </a:cubicBezTo>
                <a:cubicBezTo>
                  <a:pt x="6" y="27"/>
                  <a:pt x="6" y="27"/>
                  <a:pt x="6" y="27"/>
                </a:cubicBezTo>
                <a:cubicBezTo>
                  <a:pt x="6" y="30"/>
                  <a:pt x="8" y="29"/>
                  <a:pt x="9" y="29"/>
                </a:cubicBezTo>
                <a:cubicBezTo>
                  <a:pt x="23" y="29"/>
                  <a:pt x="23" y="29"/>
                  <a:pt x="23" y="29"/>
                </a:cubicBezTo>
                <a:cubicBezTo>
                  <a:pt x="23" y="35"/>
                  <a:pt x="23" y="35"/>
                  <a:pt x="23" y="35"/>
                </a:cubicBezTo>
                <a:cubicBezTo>
                  <a:pt x="20" y="35"/>
                  <a:pt x="8" y="36"/>
                  <a:pt x="8" y="36"/>
                </a:cubicBezTo>
                <a:cubicBezTo>
                  <a:pt x="5" y="36"/>
                  <a:pt x="0" y="35"/>
                  <a:pt x="0" y="29"/>
                </a:cubicBezTo>
                <a:lnTo>
                  <a:pt x="0"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67"/>
          <p:cNvSpPr>
            <a:spLocks noEditPoints="1"/>
          </p:cNvSpPr>
          <p:nvPr/>
        </p:nvSpPr>
        <p:spPr bwMode="auto">
          <a:xfrm>
            <a:off x="3036094" y="-1138237"/>
            <a:ext cx="25400" cy="34925"/>
          </a:xfrm>
          <a:custGeom>
            <a:avLst/>
            <a:gdLst>
              <a:gd name="T0" fmla="*/ 0 w 25"/>
              <a:gd name="T1" fmla="*/ 0 h 35"/>
              <a:gd name="T2" fmla="*/ 16 w 25"/>
              <a:gd name="T3" fmla="*/ 0 h 35"/>
              <a:gd name="T4" fmla="*/ 25 w 25"/>
              <a:gd name="T5" fmla="*/ 10 h 35"/>
              <a:gd name="T6" fmla="*/ 16 w 25"/>
              <a:gd name="T7" fmla="*/ 22 h 35"/>
              <a:gd name="T8" fmla="*/ 7 w 25"/>
              <a:gd name="T9" fmla="*/ 21 h 35"/>
              <a:gd name="T10" fmla="*/ 7 w 25"/>
              <a:gd name="T11" fmla="*/ 35 h 35"/>
              <a:gd name="T12" fmla="*/ 0 w 25"/>
              <a:gd name="T13" fmla="*/ 35 h 35"/>
              <a:gd name="T14" fmla="*/ 0 w 25"/>
              <a:gd name="T15" fmla="*/ 0 h 35"/>
              <a:gd name="T16" fmla="*/ 15 w 25"/>
              <a:gd name="T17" fmla="*/ 16 h 35"/>
              <a:gd name="T18" fmla="*/ 18 w 25"/>
              <a:gd name="T19" fmla="*/ 10 h 35"/>
              <a:gd name="T20" fmla="*/ 15 w 25"/>
              <a:gd name="T21" fmla="*/ 5 h 35"/>
              <a:gd name="T22" fmla="*/ 7 w 25"/>
              <a:gd name="T23" fmla="*/ 5 h 35"/>
              <a:gd name="T24" fmla="*/ 7 w 25"/>
              <a:gd name="T25" fmla="*/ 16 h 35"/>
              <a:gd name="T26" fmla="*/ 15 w 25"/>
              <a:gd name="T2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5">
                <a:moveTo>
                  <a:pt x="0" y="0"/>
                </a:moveTo>
                <a:cubicBezTo>
                  <a:pt x="16" y="0"/>
                  <a:pt x="16" y="0"/>
                  <a:pt x="16" y="0"/>
                </a:cubicBezTo>
                <a:cubicBezTo>
                  <a:pt x="20" y="0"/>
                  <a:pt x="25" y="1"/>
                  <a:pt x="25" y="10"/>
                </a:cubicBezTo>
                <a:cubicBezTo>
                  <a:pt x="25" y="21"/>
                  <a:pt x="20" y="22"/>
                  <a:pt x="16" y="22"/>
                </a:cubicBezTo>
                <a:cubicBezTo>
                  <a:pt x="14" y="22"/>
                  <a:pt x="7" y="21"/>
                  <a:pt x="7" y="21"/>
                </a:cubicBezTo>
                <a:cubicBezTo>
                  <a:pt x="7" y="35"/>
                  <a:pt x="7" y="35"/>
                  <a:pt x="7" y="35"/>
                </a:cubicBezTo>
                <a:cubicBezTo>
                  <a:pt x="0" y="35"/>
                  <a:pt x="0" y="35"/>
                  <a:pt x="0" y="35"/>
                </a:cubicBezTo>
                <a:lnTo>
                  <a:pt x="0" y="0"/>
                </a:lnTo>
                <a:close/>
                <a:moveTo>
                  <a:pt x="15" y="16"/>
                </a:moveTo>
                <a:cubicBezTo>
                  <a:pt x="17" y="16"/>
                  <a:pt x="18" y="15"/>
                  <a:pt x="18" y="10"/>
                </a:cubicBezTo>
                <a:cubicBezTo>
                  <a:pt x="18" y="6"/>
                  <a:pt x="17" y="5"/>
                  <a:pt x="15" y="5"/>
                </a:cubicBezTo>
                <a:cubicBezTo>
                  <a:pt x="7" y="5"/>
                  <a:pt x="7" y="5"/>
                  <a:pt x="7" y="5"/>
                </a:cubicBezTo>
                <a:cubicBezTo>
                  <a:pt x="7" y="16"/>
                  <a:pt x="7" y="16"/>
                  <a:pt x="7" y="16"/>
                </a:cubicBezTo>
                <a:lnTo>
                  <a:pt x="15"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68"/>
          <p:cNvSpPr>
            <a:spLocks noEditPoints="1"/>
          </p:cNvSpPr>
          <p:nvPr/>
        </p:nvSpPr>
        <p:spPr bwMode="auto">
          <a:xfrm>
            <a:off x="3077369" y="-1138237"/>
            <a:ext cx="25400" cy="34925"/>
          </a:xfrm>
          <a:custGeom>
            <a:avLst/>
            <a:gdLst>
              <a:gd name="T0" fmla="*/ 0 w 26"/>
              <a:gd name="T1" fmla="*/ 8 h 35"/>
              <a:gd name="T2" fmla="*/ 9 w 26"/>
              <a:gd name="T3" fmla="*/ 0 h 35"/>
              <a:gd name="T4" fmla="*/ 17 w 26"/>
              <a:gd name="T5" fmla="*/ 0 h 35"/>
              <a:gd name="T6" fmla="*/ 26 w 26"/>
              <a:gd name="T7" fmla="*/ 8 h 35"/>
              <a:gd name="T8" fmla="*/ 26 w 26"/>
              <a:gd name="T9" fmla="*/ 26 h 35"/>
              <a:gd name="T10" fmla="*/ 17 w 26"/>
              <a:gd name="T11" fmla="*/ 35 h 35"/>
              <a:gd name="T12" fmla="*/ 9 w 26"/>
              <a:gd name="T13" fmla="*/ 35 h 35"/>
              <a:gd name="T14" fmla="*/ 0 w 26"/>
              <a:gd name="T15" fmla="*/ 26 h 35"/>
              <a:gd name="T16" fmla="*/ 0 w 26"/>
              <a:gd name="T17" fmla="*/ 8 h 35"/>
              <a:gd name="T18" fmla="*/ 11 w 26"/>
              <a:gd name="T19" fmla="*/ 28 h 35"/>
              <a:gd name="T20" fmla="*/ 15 w 26"/>
              <a:gd name="T21" fmla="*/ 28 h 35"/>
              <a:gd name="T22" fmla="*/ 19 w 26"/>
              <a:gd name="T23" fmla="*/ 25 h 35"/>
              <a:gd name="T24" fmla="*/ 19 w 26"/>
              <a:gd name="T25" fmla="*/ 9 h 35"/>
              <a:gd name="T26" fmla="*/ 16 w 26"/>
              <a:gd name="T27" fmla="*/ 6 h 35"/>
              <a:gd name="T28" fmla="*/ 11 w 26"/>
              <a:gd name="T29" fmla="*/ 6 h 35"/>
              <a:gd name="T30" fmla="*/ 7 w 26"/>
              <a:gd name="T31" fmla="*/ 9 h 35"/>
              <a:gd name="T32" fmla="*/ 7 w 26"/>
              <a:gd name="T33" fmla="*/ 25 h 35"/>
              <a:gd name="T34" fmla="*/ 11 w 26"/>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5">
                <a:moveTo>
                  <a:pt x="0" y="8"/>
                </a:moveTo>
                <a:cubicBezTo>
                  <a:pt x="0" y="3"/>
                  <a:pt x="4" y="0"/>
                  <a:pt x="9" y="0"/>
                </a:cubicBezTo>
                <a:cubicBezTo>
                  <a:pt x="17" y="0"/>
                  <a:pt x="17" y="0"/>
                  <a:pt x="17" y="0"/>
                </a:cubicBezTo>
                <a:cubicBezTo>
                  <a:pt x="24" y="0"/>
                  <a:pt x="26" y="4"/>
                  <a:pt x="26" y="8"/>
                </a:cubicBezTo>
                <a:cubicBezTo>
                  <a:pt x="26" y="26"/>
                  <a:pt x="26" y="26"/>
                  <a:pt x="26" y="26"/>
                </a:cubicBezTo>
                <a:cubicBezTo>
                  <a:pt x="26" y="32"/>
                  <a:pt x="22" y="35"/>
                  <a:pt x="17" y="35"/>
                </a:cubicBezTo>
                <a:cubicBezTo>
                  <a:pt x="9" y="35"/>
                  <a:pt x="9" y="35"/>
                  <a:pt x="9" y="35"/>
                </a:cubicBezTo>
                <a:cubicBezTo>
                  <a:pt x="4" y="35"/>
                  <a:pt x="0" y="32"/>
                  <a:pt x="0" y="26"/>
                </a:cubicBezTo>
                <a:lnTo>
                  <a:pt x="0" y="8"/>
                </a:lnTo>
                <a:close/>
                <a:moveTo>
                  <a:pt x="11" y="28"/>
                </a:moveTo>
                <a:cubicBezTo>
                  <a:pt x="15" y="28"/>
                  <a:pt x="15" y="28"/>
                  <a:pt x="15" y="28"/>
                </a:cubicBezTo>
                <a:cubicBezTo>
                  <a:pt x="18" y="28"/>
                  <a:pt x="19" y="28"/>
                  <a:pt x="19" y="25"/>
                </a:cubicBezTo>
                <a:cubicBezTo>
                  <a:pt x="19" y="9"/>
                  <a:pt x="19" y="9"/>
                  <a:pt x="19" y="9"/>
                </a:cubicBezTo>
                <a:cubicBezTo>
                  <a:pt x="19" y="7"/>
                  <a:pt x="18" y="6"/>
                  <a:pt x="16" y="6"/>
                </a:cubicBezTo>
                <a:cubicBezTo>
                  <a:pt x="11" y="6"/>
                  <a:pt x="11" y="6"/>
                  <a:pt x="11" y="6"/>
                </a:cubicBezTo>
                <a:cubicBezTo>
                  <a:pt x="8" y="6"/>
                  <a:pt x="7" y="8"/>
                  <a:pt x="7" y="9"/>
                </a:cubicBezTo>
                <a:cubicBezTo>
                  <a:pt x="7" y="25"/>
                  <a:pt x="7" y="25"/>
                  <a:pt x="7" y="25"/>
                </a:cubicBezTo>
                <a:cubicBezTo>
                  <a:pt x="7" y="28"/>
                  <a:pt x="9" y="28"/>
                  <a:pt x="11"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69"/>
          <p:cNvSpPr>
            <a:spLocks/>
          </p:cNvSpPr>
          <p:nvPr/>
        </p:nvSpPr>
        <p:spPr bwMode="auto">
          <a:xfrm>
            <a:off x="3105944" y="-1139825"/>
            <a:ext cx="23813" cy="36513"/>
          </a:xfrm>
          <a:custGeom>
            <a:avLst/>
            <a:gdLst>
              <a:gd name="T0" fmla="*/ 0 w 24"/>
              <a:gd name="T1" fmla="*/ 2 h 36"/>
              <a:gd name="T2" fmla="*/ 16 w 24"/>
              <a:gd name="T3" fmla="*/ 0 h 36"/>
              <a:gd name="T4" fmla="*/ 24 w 24"/>
              <a:gd name="T5" fmla="*/ 9 h 36"/>
              <a:gd name="T6" fmla="*/ 24 w 24"/>
              <a:gd name="T7" fmla="*/ 11 h 36"/>
              <a:gd name="T8" fmla="*/ 21 w 24"/>
              <a:gd name="T9" fmla="*/ 18 h 36"/>
              <a:gd name="T10" fmla="*/ 24 w 24"/>
              <a:gd name="T11" fmla="*/ 25 h 36"/>
              <a:gd name="T12" fmla="*/ 24 w 24"/>
              <a:gd name="T13" fmla="*/ 27 h 36"/>
              <a:gd name="T14" fmla="*/ 15 w 24"/>
              <a:gd name="T15" fmla="*/ 36 h 36"/>
              <a:gd name="T16" fmla="*/ 0 w 24"/>
              <a:gd name="T17" fmla="*/ 35 h 36"/>
              <a:gd name="T18" fmla="*/ 1 w 24"/>
              <a:gd name="T19" fmla="*/ 30 h 36"/>
              <a:gd name="T20" fmla="*/ 13 w 24"/>
              <a:gd name="T21" fmla="*/ 30 h 36"/>
              <a:gd name="T22" fmla="*/ 18 w 24"/>
              <a:gd name="T23" fmla="*/ 26 h 36"/>
              <a:gd name="T24" fmla="*/ 18 w 24"/>
              <a:gd name="T25" fmla="*/ 25 h 36"/>
              <a:gd name="T26" fmla="*/ 13 w 24"/>
              <a:gd name="T27" fmla="*/ 21 h 36"/>
              <a:gd name="T28" fmla="*/ 3 w 24"/>
              <a:gd name="T29" fmla="*/ 21 h 36"/>
              <a:gd name="T30" fmla="*/ 3 w 24"/>
              <a:gd name="T31" fmla="*/ 16 h 36"/>
              <a:gd name="T32" fmla="*/ 13 w 24"/>
              <a:gd name="T33" fmla="*/ 15 h 36"/>
              <a:gd name="T34" fmla="*/ 18 w 24"/>
              <a:gd name="T35" fmla="*/ 12 h 36"/>
              <a:gd name="T36" fmla="*/ 18 w 24"/>
              <a:gd name="T37" fmla="*/ 10 h 36"/>
              <a:gd name="T38" fmla="*/ 13 w 24"/>
              <a:gd name="T39" fmla="*/ 7 h 36"/>
              <a:gd name="T40" fmla="*/ 0 w 24"/>
              <a:gd name="T41" fmla="*/ 7 h 36"/>
              <a:gd name="T42" fmla="*/ 0 w 24"/>
              <a:gd name="T4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6">
                <a:moveTo>
                  <a:pt x="0" y="2"/>
                </a:moveTo>
                <a:cubicBezTo>
                  <a:pt x="4" y="0"/>
                  <a:pt x="10" y="0"/>
                  <a:pt x="16" y="0"/>
                </a:cubicBezTo>
                <a:cubicBezTo>
                  <a:pt x="21" y="1"/>
                  <a:pt x="24" y="4"/>
                  <a:pt x="24" y="9"/>
                </a:cubicBezTo>
                <a:cubicBezTo>
                  <a:pt x="24" y="11"/>
                  <a:pt x="24" y="11"/>
                  <a:pt x="24" y="11"/>
                </a:cubicBezTo>
                <a:cubicBezTo>
                  <a:pt x="24" y="15"/>
                  <a:pt x="23" y="17"/>
                  <a:pt x="21" y="18"/>
                </a:cubicBezTo>
                <a:cubicBezTo>
                  <a:pt x="23" y="19"/>
                  <a:pt x="24" y="22"/>
                  <a:pt x="24" y="25"/>
                </a:cubicBezTo>
                <a:cubicBezTo>
                  <a:pt x="24" y="27"/>
                  <a:pt x="24" y="27"/>
                  <a:pt x="24" y="27"/>
                </a:cubicBezTo>
                <a:cubicBezTo>
                  <a:pt x="24" y="33"/>
                  <a:pt x="21" y="36"/>
                  <a:pt x="15" y="36"/>
                </a:cubicBezTo>
                <a:cubicBezTo>
                  <a:pt x="10" y="36"/>
                  <a:pt x="5" y="36"/>
                  <a:pt x="0" y="35"/>
                </a:cubicBezTo>
                <a:cubicBezTo>
                  <a:pt x="1" y="30"/>
                  <a:pt x="1" y="30"/>
                  <a:pt x="1" y="30"/>
                </a:cubicBezTo>
                <a:cubicBezTo>
                  <a:pt x="13" y="30"/>
                  <a:pt x="13" y="30"/>
                  <a:pt x="13" y="30"/>
                </a:cubicBezTo>
                <a:cubicBezTo>
                  <a:pt x="16" y="30"/>
                  <a:pt x="18" y="30"/>
                  <a:pt x="18" y="26"/>
                </a:cubicBezTo>
                <a:cubicBezTo>
                  <a:pt x="18" y="25"/>
                  <a:pt x="18" y="25"/>
                  <a:pt x="18" y="25"/>
                </a:cubicBezTo>
                <a:cubicBezTo>
                  <a:pt x="18" y="22"/>
                  <a:pt x="16" y="21"/>
                  <a:pt x="13" y="21"/>
                </a:cubicBezTo>
                <a:cubicBezTo>
                  <a:pt x="3" y="21"/>
                  <a:pt x="3" y="21"/>
                  <a:pt x="3" y="21"/>
                </a:cubicBezTo>
                <a:cubicBezTo>
                  <a:pt x="3" y="16"/>
                  <a:pt x="3" y="16"/>
                  <a:pt x="3" y="16"/>
                </a:cubicBezTo>
                <a:cubicBezTo>
                  <a:pt x="13" y="15"/>
                  <a:pt x="13" y="15"/>
                  <a:pt x="13" y="15"/>
                </a:cubicBezTo>
                <a:cubicBezTo>
                  <a:pt x="16" y="15"/>
                  <a:pt x="18" y="14"/>
                  <a:pt x="18" y="12"/>
                </a:cubicBezTo>
                <a:cubicBezTo>
                  <a:pt x="18" y="10"/>
                  <a:pt x="18" y="10"/>
                  <a:pt x="18" y="10"/>
                </a:cubicBezTo>
                <a:cubicBezTo>
                  <a:pt x="18" y="7"/>
                  <a:pt x="15" y="7"/>
                  <a:pt x="13" y="7"/>
                </a:cubicBezTo>
                <a:cubicBezTo>
                  <a:pt x="0" y="7"/>
                  <a:pt x="0" y="7"/>
                  <a:pt x="0" y="7"/>
                </a:cubicBez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Oval 205"/>
          <p:cNvSpPr/>
          <p:nvPr/>
        </p:nvSpPr>
        <p:spPr>
          <a:xfrm>
            <a:off x="3102770" y="2341664"/>
            <a:ext cx="303676" cy="303676"/>
          </a:xfrm>
          <a:prstGeom prst="ellipse">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0" rIns="36000" bIns="7200" rtlCol="0" anchor="ctr">
            <a:noAutofit/>
          </a:bodyPr>
          <a:lstStyle/>
          <a:p>
            <a:pPr algn="ctr"/>
            <a:r>
              <a:rPr lang="en-US" sz="1600" dirty="0" smtClean="0">
                <a:solidFill>
                  <a:schemeClr val="bg1"/>
                </a:solidFill>
                <a:latin typeface="+mj-lt"/>
                <a:cs typeface="Calibri"/>
              </a:rPr>
              <a:t>1</a:t>
            </a:r>
            <a:endParaRPr lang="en-US" sz="1600" dirty="0">
              <a:solidFill>
                <a:schemeClr val="bg1"/>
              </a:solidFill>
              <a:latin typeface="+mj-lt"/>
              <a:cs typeface="Calibri"/>
            </a:endParaRPr>
          </a:p>
        </p:txBody>
      </p:sp>
      <p:sp>
        <p:nvSpPr>
          <p:cNvPr id="207" name="Oval 206"/>
          <p:cNvSpPr/>
          <p:nvPr/>
        </p:nvSpPr>
        <p:spPr>
          <a:xfrm>
            <a:off x="4415223" y="1158085"/>
            <a:ext cx="303676" cy="303676"/>
          </a:xfrm>
          <a:prstGeom prst="ellipse">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0" rIns="36000" bIns="7200" rtlCol="0" anchor="ctr">
            <a:noAutofit/>
          </a:bodyPr>
          <a:lstStyle/>
          <a:p>
            <a:pPr algn="ctr"/>
            <a:r>
              <a:rPr lang="en-US" sz="1600" dirty="0" smtClean="0">
                <a:solidFill>
                  <a:schemeClr val="bg1"/>
                </a:solidFill>
                <a:latin typeface="+mj-lt"/>
                <a:cs typeface="Calibri"/>
              </a:rPr>
              <a:t>2</a:t>
            </a:r>
            <a:endParaRPr lang="en-US" sz="1600" dirty="0">
              <a:solidFill>
                <a:schemeClr val="bg1"/>
              </a:solidFill>
              <a:latin typeface="+mj-lt"/>
              <a:cs typeface="Calibri"/>
            </a:endParaRPr>
          </a:p>
        </p:txBody>
      </p:sp>
      <p:sp>
        <p:nvSpPr>
          <p:cNvPr id="208" name="Oval 207"/>
          <p:cNvSpPr/>
          <p:nvPr/>
        </p:nvSpPr>
        <p:spPr>
          <a:xfrm>
            <a:off x="5859754" y="2610405"/>
            <a:ext cx="303676" cy="303676"/>
          </a:xfrm>
          <a:prstGeom prst="ellipse">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0" rIns="36000" bIns="7200" rtlCol="0" anchor="ctr">
            <a:noAutofit/>
          </a:bodyPr>
          <a:lstStyle/>
          <a:p>
            <a:pPr algn="ctr"/>
            <a:r>
              <a:rPr lang="en-US" sz="1600" dirty="0" smtClean="0">
                <a:solidFill>
                  <a:schemeClr val="bg1"/>
                </a:solidFill>
                <a:latin typeface="+mj-lt"/>
                <a:cs typeface="Calibri"/>
              </a:rPr>
              <a:t>3</a:t>
            </a:r>
            <a:endParaRPr lang="en-US" sz="1600" dirty="0">
              <a:solidFill>
                <a:schemeClr val="bg1"/>
              </a:solidFill>
              <a:latin typeface="+mj-lt"/>
              <a:cs typeface="Calibri"/>
            </a:endParaRPr>
          </a:p>
        </p:txBody>
      </p:sp>
      <p:sp>
        <p:nvSpPr>
          <p:cNvPr id="209" name="Oval 208"/>
          <p:cNvSpPr/>
          <p:nvPr/>
        </p:nvSpPr>
        <p:spPr>
          <a:xfrm>
            <a:off x="4433551" y="3835058"/>
            <a:ext cx="303676" cy="303676"/>
          </a:xfrm>
          <a:prstGeom prst="ellipse">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tIns="0" rIns="36000" bIns="7200" rtlCol="0" anchor="ctr">
            <a:noAutofit/>
          </a:bodyPr>
          <a:lstStyle/>
          <a:p>
            <a:pPr algn="ctr"/>
            <a:r>
              <a:rPr lang="en-US" sz="1600" dirty="0" smtClean="0">
                <a:solidFill>
                  <a:schemeClr val="bg1"/>
                </a:solidFill>
                <a:latin typeface="+mj-lt"/>
                <a:cs typeface="Calibri"/>
              </a:rPr>
              <a:t>4</a:t>
            </a:r>
            <a:endParaRPr lang="en-US" sz="1600" dirty="0">
              <a:solidFill>
                <a:schemeClr val="bg1"/>
              </a:solidFill>
              <a:latin typeface="+mj-lt"/>
              <a:cs typeface="Calibri"/>
            </a:endParaRPr>
          </a:p>
        </p:txBody>
      </p:sp>
      <p:sp>
        <p:nvSpPr>
          <p:cNvPr id="57" name="TextBox 56"/>
          <p:cNvSpPr txBox="1"/>
          <p:nvPr/>
        </p:nvSpPr>
        <p:spPr>
          <a:xfrm>
            <a:off x="5703765" y="1046672"/>
            <a:ext cx="3175915" cy="461665"/>
          </a:xfrm>
          <a:prstGeom prst="rect">
            <a:avLst/>
          </a:prstGeom>
          <a:noFill/>
        </p:spPr>
        <p:txBody>
          <a:bodyPr wrap="square" rtlCol="0">
            <a:spAutoFit/>
          </a:bodyPr>
          <a:lstStyle/>
          <a:p>
            <a:r>
              <a:rPr lang="en-US" sz="1200" dirty="0" smtClean="0">
                <a:latin typeface="Calibri" panose="020F0502020204030204" pitchFamily="34" charset="0"/>
                <a:ea typeface="Roboto Light" panose="02000000000000000000" pitchFamily="2" charset="0"/>
              </a:rPr>
              <a:t>Only 25% of managers have incentives linked to strategy</a:t>
            </a:r>
            <a:endParaRPr lang="en-US" sz="1200" dirty="0">
              <a:latin typeface="Calibri" panose="020F0502020204030204" pitchFamily="34" charset="0"/>
              <a:ea typeface="Roboto Light" panose="02000000000000000000" pitchFamily="2" charset="0"/>
            </a:endParaRPr>
          </a:p>
        </p:txBody>
      </p:sp>
      <p:sp>
        <p:nvSpPr>
          <p:cNvPr id="58" name="Rectangle 57"/>
          <p:cNvSpPr/>
          <p:nvPr/>
        </p:nvSpPr>
        <p:spPr>
          <a:xfrm>
            <a:off x="5699476" y="844269"/>
            <a:ext cx="2111091" cy="276999"/>
          </a:xfrm>
          <a:prstGeom prst="rect">
            <a:avLst/>
          </a:prstGeom>
        </p:spPr>
        <p:txBody>
          <a:bodyPr wrap="none">
            <a:spAutoFit/>
          </a:bodyPr>
          <a:lstStyle/>
          <a:p>
            <a:r>
              <a:rPr lang="en-US" sz="1200" b="1" dirty="0" smtClean="0">
                <a:latin typeface="Calibri"/>
              </a:rPr>
              <a:t>Lack of Behavioural Incentives</a:t>
            </a:r>
            <a:endParaRPr lang="en-US" sz="1200" b="1" dirty="0">
              <a:latin typeface="Calibri"/>
            </a:endParaRPr>
          </a:p>
        </p:txBody>
      </p:sp>
      <p:sp>
        <p:nvSpPr>
          <p:cNvPr id="59" name="TextBox 58"/>
          <p:cNvSpPr txBox="1"/>
          <p:nvPr/>
        </p:nvSpPr>
        <p:spPr>
          <a:xfrm>
            <a:off x="6595814" y="3046204"/>
            <a:ext cx="2383879" cy="646331"/>
          </a:xfrm>
          <a:prstGeom prst="rect">
            <a:avLst/>
          </a:prstGeom>
          <a:noFill/>
        </p:spPr>
        <p:txBody>
          <a:bodyPr wrap="square" rtlCol="0">
            <a:spAutoFit/>
          </a:bodyPr>
          <a:lstStyle/>
          <a:p>
            <a:r>
              <a:rPr lang="en-US" sz="1200" dirty="0" smtClean="0">
                <a:latin typeface="Calibri" panose="020F0502020204030204" pitchFamily="34" charset="0"/>
                <a:ea typeface="Roboto Light" panose="02000000000000000000" pitchFamily="2" charset="0"/>
              </a:rPr>
              <a:t>85% of executive teams spend less than one hour per month discussing strategy</a:t>
            </a:r>
            <a:endParaRPr lang="en-US" sz="1200" dirty="0">
              <a:latin typeface="Calibri" panose="020F0502020204030204" pitchFamily="34" charset="0"/>
              <a:ea typeface="Roboto Light" panose="02000000000000000000" pitchFamily="2" charset="0"/>
            </a:endParaRPr>
          </a:p>
        </p:txBody>
      </p:sp>
      <p:sp>
        <p:nvSpPr>
          <p:cNvPr id="60" name="Rectangle 59"/>
          <p:cNvSpPr/>
          <p:nvPr/>
        </p:nvSpPr>
        <p:spPr>
          <a:xfrm>
            <a:off x="6595815" y="2790970"/>
            <a:ext cx="1906932" cy="276999"/>
          </a:xfrm>
          <a:prstGeom prst="rect">
            <a:avLst/>
          </a:prstGeom>
        </p:spPr>
        <p:txBody>
          <a:bodyPr wrap="none">
            <a:spAutoFit/>
          </a:bodyPr>
          <a:lstStyle/>
          <a:p>
            <a:r>
              <a:rPr lang="en-US" sz="1200" b="1" dirty="0" smtClean="0">
                <a:latin typeface="Calibri"/>
              </a:rPr>
              <a:t>Neglected by Management</a:t>
            </a:r>
            <a:endParaRPr lang="en-US" sz="1200" b="1" dirty="0">
              <a:latin typeface="Calibri"/>
            </a:endParaRPr>
          </a:p>
        </p:txBody>
      </p:sp>
      <p:sp>
        <p:nvSpPr>
          <p:cNvPr id="61" name="TextBox 60"/>
          <p:cNvSpPr txBox="1"/>
          <p:nvPr/>
        </p:nvSpPr>
        <p:spPr>
          <a:xfrm>
            <a:off x="159926" y="2211197"/>
            <a:ext cx="2304667" cy="461665"/>
          </a:xfrm>
          <a:prstGeom prst="rect">
            <a:avLst/>
          </a:prstGeom>
          <a:noFill/>
        </p:spPr>
        <p:txBody>
          <a:bodyPr wrap="square" rtlCol="0">
            <a:spAutoFit/>
          </a:bodyPr>
          <a:lstStyle/>
          <a:p>
            <a:pPr algn="r"/>
            <a:r>
              <a:rPr lang="en-US" sz="1200" dirty="0" smtClean="0">
                <a:latin typeface="Calibri" panose="020F0502020204030204" pitchFamily="34" charset="0"/>
                <a:ea typeface="Roboto Light" panose="02000000000000000000" pitchFamily="2" charset="0"/>
              </a:rPr>
              <a:t>Only 5% of employees understand their organization’s strategy</a:t>
            </a:r>
            <a:endParaRPr lang="en-US" sz="1200" dirty="0">
              <a:latin typeface="Calibri" panose="020F0502020204030204" pitchFamily="34" charset="0"/>
              <a:ea typeface="Roboto Light" panose="02000000000000000000" pitchFamily="2" charset="0"/>
            </a:endParaRPr>
          </a:p>
        </p:txBody>
      </p:sp>
      <p:sp>
        <p:nvSpPr>
          <p:cNvPr id="62" name="Rectangle 61"/>
          <p:cNvSpPr/>
          <p:nvPr/>
        </p:nvSpPr>
        <p:spPr>
          <a:xfrm>
            <a:off x="1158530" y="2002121"/>
            <a:ext cx="1306063" cy="276999"/>
          </a:xfrm>
          <a:prstGeom prst="rect">
            <a:avLst/>
          </a:prstGeom>
        </p:spPr>
        <p:txBody>
          <a:bodyPr wrap="none">
            <a:spAutoFit/>
          </a:bodyPr>
          <a:lstStyle/>
          <a:p>
            <a:pPr algn="r"/>
            <a:r>
              <a:rPr lang="en-US" sz="1200" b="1" dirty="0" smtClean="0">
                <a:latin typeface="Calibri"/>
              </a:rPr>
              <a:t>Poor Line of Sight</a:t>
            </a:r>
            <a:endParaRPr lang="en-US" sz="1200" b="1" dirty="0">
              <a:latin typeface="Calibri"/>
            </a:endParaRPr>
          </a:p>
        </p:txBody>
      </p:sp>
      <p:sp>
        <p:nvSpPr>
          <p:cNvPr id="63" name="TextBox 62"/>
          <p:cNvSpPr txBox="1"/>
          <p:nvPr/>
        </p:nvSpPr>
        <p:spPr>
          <a:xfrm>
            <a:off x="242888" y="4105642"/>
            <a:ext cx="3260304" cy="461665"/>
          </a:xfrm>
          <a:prstGeom prst="rect">
            <a:avLst/>
          </a:prstGeom>
          <a:noFill/>
        </p:spPr>
        <p:txBody>
          <a:bodyPr wrap="square" rtlCol="0">
            <a:spAutoFit/>
          </a:bodyPr>
          <a:lstStyle/>
          <a:p>
            <a:pPr algn="r"/>
            <a:r>
              <a:rPr lang="en-US" sz="1200" dirty="0" smtClean="0">
                <a:latin typeface="Calibri" panose="020F0502020204030204" pitchFamily="34" charset="0"/>
                <a:ea typeface="Roboto Light" panose="02000000000000000000" pitchFamily="2" charset="0"/>
              </a:rPr>
              <a:t>60% of organizations don’t link budgets to strategy</a:t>
            </a:r>
            <a:endParaRPr lang="en-US" sz="1200" dirty="0">
              <a:latin typeface="Calibri" panose="020F0502020204030204" pitchFamily="34" charset="0"/>
              <a:ea typeface="Roboto Light" panose="02000000000000000000" pitchFamily="2" charset="0"/>
            </a:endParaRPr>
          </a:p>
        </p:txBody>
      </p:sp>
      <p:sp>
        <p:nvSpPr>
          <p:cNvPr id="64" name="Rectangle 63"/>
          <p:cNvSpPr/>
          <p:nvPr/>
        </p:nvSpPr>
        <p:spPr>
          <a:xfrm>
            <a:off x="2178598" y="3861735"/>
            <a:ext cx="1324594" cy="276999"/>
          </a:xfrm>
          <a:prstGeom prst="rect">
            <a:avLst/>
          </a:prstGeom>
        </p:spPr>
        <p:txBody>
          <a:bodyPr wrap="none">
            <a:spAutoFit/>
          </a:bodyPr>
          <a:lstStyle/>
          <a:p>
            <a:pPr algn="r"/>
            <a:r>
              <a:rPr lang="en-US" sz="1200" b="1" dirty="0" smtClean="0">
                <a:latin typeface="Calibri"/>
              </a:rPr>
              <a:t>Alignment Barrier</a:t>
            </a:r>
            <a:endParaRPr lang="en-US" sz="1200" b="1" dirty="0">
              <a:latin typeface="Calibri"/>
            </a:endParaRPr>
          </a:p>
        </p:txBody>
      </p:sp>
      <p:sp>
        <p:nvSpPr>
          <p:cNvPr id="5" name="TextBox 4"/>
          <p:cNvSpPr txBox="1"/>
          <p:nvPr/>
        </p:nvSpPr>
        <p:spPr>
          <a:xfrm>
            <a:off x="414338" y="4862265"/>
            <a:ext cx="4736306" cy="246221"/>
          </a:xfrm>
          <a:prstGeom prst="rect">
            <a:avLst/>
          </a:prstGeom>
          <a:noFill/>
        </p:spPr>
        <p:txBody>
          <a:bodyPr wrap="square" rtlCol="0">
            <a:spAutoFit/>
          </a:bodyPr>
          <a:lstStyle/>
          <a:p>
            <a:r>
              <a:rPr lang="en-CA" sz="1000" dirty="0" smtClean="0"/>
              <a:t>*Information adapted from material developed by Robert S. Kaplan &amp; David P. Norton </a:t>
            </a:r>
            <a:endParaRPr lang="en-CA" sz="1000" dirty="0"/>
          </a:p>
        </p:txBody>
      </p:sp>
      <p:sp>
        <p:nvSpPr>
          <p:cNvPr id="6" name="TextBox 5"/>
          <p:cNvSpPr txBox="1"/>
          <p:nvPr/>
        </p:nvSpPr>
        <p:spPr>
          <a:xfrm>
            <a:off x="242888" y="675333"/>
            <a:ext cx="2965039" cy="923330"/>
          </a:xfrm>
          <a:prstGeom prst="rect">
            <a:avLst/>
          </a:prstGeom>
          <a:noFill/>
        </p:spPr>
        <p:txBody>
          <a:bodyPr wrap="square" rtlCol="0">
            <a:spAutoFit/>
          </a:bodyPr>
          <a:lstStyle/>
          <a:p>
            <a:r>
              <a:rPr lang="en-CA" b="1" dirty="0" smtClean="0">
                <a:solidFill>
                  <a:schemeClr val="accent1"/>
                </a:solidFill>
              </a:rPr>
              <a:t>Why 90% of organizations don’t successfully execute their strategy*</a:t>
            </a:r>
            <a:endParaRPr lang="en-CA" b="1" dirty="0">
              <a:solidFill>
                <a:schemeClr val="accent1"/>
              </a:solidFill>
            </a:endParaRPr>
          </a:p>
        </p:txBody>
      </p:sp>
      <p:cxnSp>
        <p:nvCxnSpPr>
          <p:cNvPr id="29" name="Straight Connector 28"/>
          <p:cNvCxnSpPr/>
          <p:nvPr/>
        </p:nvCxnSpPr>
        <p:spPr>
          <a:xfrm flipH="1">
            <a:off x="159928" y="528460"/>
            <a:ext cx="24097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61475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633" y="124046"/>
            <a:ext cx="3386186" cy="288254"/>
          </a:xfrm>
        </p:spPr>
        <p:txBody>
          <a:bodyPr>
            <a:normAutofit/>
          </a:bodyPr>
          <a:lstStyle/>
          <a:p>
            <a:r>
              <a:rPr lang="en-US" sz="1600" dirty="0" smtClean="0">
                <a:solidFill>
                  <a:schemeClr val="tx1"/>
                </a:solidFill>
              </a:rPr>
              <a:t>Where does balance come into play?</a:t>
            </a:r>
            <a:endParaRPr lang="en-US" sz="1600" dirty="0">
              <a:solidFill>
                <a:schemeClr val="tx1"/>
              </a:solidFill>
            </a:endParaRPr>
          </a:p>
        </p:txBody>
      </p:sp>
      <p:sp>
        <p:nvSpPr>
          <p:cNvPr id="4" name="Slide Number Placeholder 3"/>
          <p:cNvSpPr>
            <a:spLocks noGrp="1"/>
          </p:cNvSpPr>
          <p:nvPr>
            <p:ph type="sldNum" sz="quarter" idx="12"/>
          </p:nvPr>
        </p:nvSpPr>
        <p:spPr>
          <a:xfrm>
            <a:off x="68543" y="4789665"/>
            <a:ext cx="2133600" cy="273844"/>
          </a:xfrm>
        </p:spPr>
        <p:txBody>
          <a:bodyPr/>
          <a:lstStyle/>
          <a:p>
            <a:fld id="{D60D1EDE-7116-2443-9BDD-368CE5B37660}" type="slidenum">
              <a:rPr lang="en-US" smtClean="0"/>
              <a:t>9</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42" name="Diagram 41"/>
          <p:cNvGraphicFramePr>
            <a:graphicFrameLocks noChangeAspect="1"/>
          </p:cNvGraphicFramePr>
          <p:nvPr>
            <p:extLst/>
          </p:nvPr>
        </p:nvGraphicFramePr>
        <p:xfrm>
          <a:off x="3370504" y="978723"/>
          <a:ext cx="4784669" cy="318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TextBox 42"/>
          <p:cNvSpPr txBox="1"/>
          <p:nvPr/>
        </p:nvSpPr>
        <p:spPr>
          <a:xfrm>
            <a:off x="355994" y="1106308"/>
            <a:ext cx="3474731" cy="2185214"/>
          </a:xfrm>
          <a:prstGeom prst="rect">
            <a:avLst/>
          </a:prstGeom>
          <a:noFill/>
        </p:spPr>
        <p:txBody>
          <a:bodyPr wrap="square" numCol="1" rtlCol="0">
            <a:spAutoFit/>
          </a:bodyPr>
          <a:lstStyle/>
          <a:p>
            <a:pPr>
              <a:lnSpc>
                <a:spcPct val="150000"/>
              </a:lnSpc>
              <a:buClr>
                <a:schemeClr val="accent2"/>
              </a:buClr>
            </a:pPr>
            <a:endParaRPr lang="en-US" sz="1600" b="1" dirty="0" smtClean="0">
              <a:solidFill>
                <a:schemeClr val="accent5"/>
              </a:solidFill>
              <a:latin typeface="+mj-lt"/>
            </a:endParaRPr>
          </a:p>
          <a:p>
            <a:pPr>
              <a:buClr>
                <a:schemeClr val="accent2"/>
              </a:buClr>
            </a:pPr>
            <a:r>
              <a:rPr lang="en-US" sz="1600" dirty="0" smtClean="0"/>
              <a:t>“The </a:t>
            </a:r>
            <a:r>
              <a:rPr lang="en-US" sz="1600" dirty="0"/>
              <a:t>‘balance’ refers to </a:t>
            </a:r>
            <a:r>
              <a:rPr lang="en-US" sz="1600" dirty="0" smtClean="0"/>
              <a:t>broadening traditional performance measures to tell the full story on progress towards reaching all government outcomes.”</a:t>
            </a:r>
          </a:p>
          <a:p>
            <a:pPr>
              <a:lnSpc>
                <a:spcPct val="150000"/>
              </a:lnSpc>
              <a:buClr>
                <a:schemeClr val="accent2"/>
              </a:buClr>
            </a:pPr>
            <a:r>
              <a:rPr lang="en-US" sz="1600" b="1" dirty="0">
                <a:solidFill>
                  <a:schemeClr val="accent5"/>
                </a:solidFill>
              </a:rPr>
              <a:t>	</a:t>
            </a:r>
          </a:p>
          <a:p>
            <a:pPr>
              <a:lnSpc>
                <a:spcPct val="150000"/>
              </a:lnSpc>
              <a:buClr>
                <a:schemeClr val="accent2"/>
              </a:buClr>
            </a:pPr>
            <a:endParaRPr lang="en-US" sz="1600" b="1" dirty="0" smtClean="0">
              <a:solidFill>
                <a:schemeClr val="accent5"/>
              </a:solidFill>
              <a:latin typeface="+mj-lt"/>
            </a:endParaRPr>
          </a:p>
        </p:txBody>
      </p:sp>
      <p:sp>
        <p:nvSpPr>
          <p:cNvPr id="21" name="TextBox 20"/>
          <p:cNvSpPr txBox="1"/>
          <p:nvPr/>
        </p:nvSpPr>
        <p:spPr>
          <a:xfrm>
            <a:off x="5384218" y="514522"/>
            <a:ext cx="757238" cy="307777"/>
          </a:xfrm>
          <a:prstGeom prst="rect">
            <a:avLst/>
          </a:prstGeom>
          <a:noFill/>
        </p:spPr>
        <p:txBody>
          <a:bodyPr wrap="square" rtlCol="0">
            <a:spAutoFit/>
          </a:bodyPr>
          <a:lstStyle/>
          <a:p>
            <a:pPr algn="ctr"/>
            <a:r>
              <a:rPr lang="en-CA" sz="1400" dirty="0" smtClean="0">
                <a:solidFill>
                  <a:schemeClr val="bg1"/>
                </a:solidFill>
              </a:rPr>
              <a:t>Mission</a:t>
            </a:r>
            <a:endParaRPr lang="en-CA" sz="1400" dirty="0">
              <a:solidFill>
                <a:schemeClr val="bg1"/>
              </a:solidFill>
            </a:endParaRPr>
          </a:p>
        </p:txBody>
      </p:sp>
      <p:sp>
        <p:nvSpPr>
          <p:cNvPr id="6" name="Up Arrow 5"/>
          <p:cNvSpPr/>
          <p:nvPr/>
        </p:nvSpPr>
        <p:spPr>
          <a:xfrm>
            <a:off x="5701606" y="1750219"/>
            <a:ext cx="127157" cy="278606"/>
          </a:xfrm>
          <a:prstGeom prst="upArrow">
            <a:avLst/>
          </a:prstGeom>
          <a:gradFill>
            <a:gsLst>
              <a:gs pos="0">
                <a:schemeClr val="accent1">
                  <a:tint val="100000"/>
                  <a:shade val="100000"/>
                  <a:satMod val="130000"/>
                  <a:alpha val="99000"/>
                </a:schemeClr>
              </a:gs>
              <a:gs pos="100000">
                <a:schemeClr val="accent1">
                  <a:tint val="50000"/>
                  <a:shade val="100000"/>
                  <a:satMod val="350000"/>
                </a:schemeClr>
              </a:gs>
            </a:gsLst>
          </a:grad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 name="Right Arrow 6"/>
          <p:cNvSpPr/>
          <p:nvPr/>
        </p:nvSpPr>
        <p:spPr>
          <a:xfrm>
            <a:off x="6356156" y="2525205"/>
            <a:ext cx="225687" cy="1221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 name="Left Arrow 7"/>
          <p:cNvSpPr/>
          <p:nvPr/>
        </p:nvSpPr>
        <p:spPr>
          <a:xfrm>
            <a:off x="4952681" y="2516673"/>
            <a:ext cx="281519" cy="13071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 name="Down Arrow 8"/>
          <p:cNvSpPr/>
          <p:nvPr/>
        </p:nvSpPr>
        <p:spPr>
          <a:xfrm>
            <a:off x="5703952" y="3157538"/>
            <a:ext cx="127157" cy="2571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extBox 1"/>
          <p:cNvSpPr txBox="1"/>
          <p:nvPr/>
        </p:nvSpPr>
        <p:spPr>
          <a:xfrm>
            <a:off x="289567" y="2608324"/>
            <a:ext cx="3410645" cy="307777"/>
          </a:xfrm>
          <a:prstGeom prst="rect">
            <a:avLst/>
          </a:prstGeom>
          <a:noFill/>
        </p:spPr>
        <p:txBody>
          <a:bodyPr wrap="square" rtlCol="0">
            <a:spAutoFit/>
          </a:bodyPr>
          <a:lstStyle/>
          <a:p>
            <a:r>
              <a:rPr lang="en-CA" sz="1400" dirty="0" smtClean="0">
                <a:solidFill>
                  <a:schemeClr val="accent1"/>
                </a:solidFill>
              </a:rPr>
              <a:t>- Fred Meier, Clerk of the Executive Council</a:t>
            </a:r>
            <a:endParaRPr lang="en-CA" sz="1400" dirty="0">
              <a:solidFill>
                <a:schemeClr val="accent1"/>
              </a:solidFill>
            </a:endParaRPr>
          </a:p>
        </p:txBody>
      </p:sp>
      <p:cxnSp>
        <p:nvCxnSpPr>
          <p:cNvPr id="16" name="Straight Connector 15"/>
          <p:cNvCxnSpPr/>
          <p:nvPr/>
        </p:nvCxnSpPr>
        <p:spPr>
          <a:xfrm flipH="1">
            <a:off x="329003" y="514522"/>
            <a:ext cx="2974851"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50586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DS">
      <a:dk1>
        <a:srgbClr val="000000"/>
      </a:dk1>
      <a:lt1>
        <a:srgbClr val="FFFFFF"/>
      </a:lt1>
      <a:dk2>
        <a:srgbClr val="525350"/>
      </a:dk2>
      <a:lt2>
        <a:srgbClr val="D2D5CF"/>
      </a:lt2>
      <a:accent1>
        <a:srgbClr val="E37423"/>
      </a:accent1>
      <a:accent2>
        <a:srgbClr val="CE1236"/>
      </a:accent2>
      <a:accent3>
        <a:srgbClr val="3BA780"/>
      </a:accent3>
      <a:accent4>
        <a:srgbClr val="70B03B"/>
      </a:accent4>
      <a:accent5>
        <a:srgbClr val="1F5D5D"/>
      </a:accent5>
      <a:accent6>
        <a:srgbClr val="A4C4D5"/>
      </a:accent6>
      <a:hlink>
        <a:srgbClr val="B7E2E4"/>
      </a:hlink>
      <a:folHlink>
        <a:srgbClr val="B2EC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3bc6b2f-e8cb-495e-826f-921e168b55f0">HCNVZ33QZX2C-29-129</_dlc_DocId>
    <_dlc_DocIdUrl xmlns="b3bc6b2f-e8cb-495e-826f-921e168b55f0">
      <Url>http://thezoneonline.com/teamsites/dsc/team-sites/emedia/documentation/_layouts/DocIdRedir.aspx?ID=HCNVZ33QZX2C-29-129</Url>
      <Description>HCNVZ33QZX2C-29-129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A0D3FF889D9DD44AEEC07C3B3740B43" ma:contentTypeVersion="1" ma:contentTypeDescription="Create a new document." ma:contentTypeScope="" ma:versionID="cd8912a30e087c8885b00369650262ca">
  <xsd:schema xmlns:xsd="http://www.w3.org/2001/XMLSchema" xmlns:xs="http://www.w3.org/2001/XMLSchema" xmlns:p="http://schemas.microsoft.com/office/2006/metadata/properties" xmlns:ns1="http://schemas.microsoft.com/sharepoint/v3" xmlns:ns2="b3bc6b2f-e8cb-495e-826f-921e168b55f0" targetNamespace="http://schemas.microsoft.com/office/2006/metadata/properties" ma:root="true" ma:fieldsID="ba6153ee325af1049d697e62d581de87" ns1:_="" ns2:_="">
    <xsd:import namespace="http://schemas.microsoft.com/sharepoint/v3"/>
    <xsd:import namespace="b3bc6b2f-e8cb-495e-826f-921e168b55f0"/>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bc6b2f-e8cb-495e-826f-921e168b55f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9AD6D-BB76-41B0-BC97-CF8F6F453A94}">
  <ds:schemaRefs>
    <ds:schemaRef ds:uri="http://schemas.microsoft.com/sharepoint/v3/contenttype/forms"/>
  </ds:schemaRefs>
</ds:datastoreItem>
</file>

<file path=customXml/itemProps2.xml><?xml version="1.0" encoding="utf-8"?>
<ds:datastoreItem xmlns:ds="http://schemas.openxmlformats.org/officeDocument/2006/customXml" ds:itemID="{30FC8817-824F-45B4-B30D-6A78D0CD7DF9}">
  <ds:schemaRefs>
    <ds:schemaRef ds:uri="http://schemas.microsoft.com/sharepoint/events"/>
  </ds:schemaRefs>
</ds:datastoreItem>
</file>

<file path=customXml/itemProps3.xml><?xml version="1.0" encoding="utf-8"?>
<ds:datastoreItem xmlns:ds="http://schemas.openxmlformats.org/officeDocument/2006/customXml" ds:itemID="{266158E3-4878-4BEC-843C-70A6D96BDACF}">
  <ds:schemaRef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b3bc6b2f-e8cb-495e-826f-921e168b55f0"/>
    <ds:schemaRef ds:uri="http://schemas.microsoft.com/sharepoint/v3"/>
  </ds:schemaRefs>
</ds:datastoreItem>
</file>

<file path=customXml/itemProps4.xml><?xml version="1.0" encoding="utf-8"?>
<ds:datastoreItem xmlns:ds="http://schemas.openxmlformats.org/officeDocument/2006/customXml" ds:itemID="{CD08F38B-70A9-4C51-99CE-A5F4E7EDB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c6b2f-e8cb-495e-826f-921e168b5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11643</TotalTime>
  <Words>1355</Words>
  <Application>Microsoft Office PowerPoint</Application>
  <PresentationFormat>On-screen Show (16:9)</PresentationFormat>
  <Paragraphs>221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Roboto Light</vt:lpstr>
      <vt:lpstr>Office Theme</vt:lpstr>
      <vt:lpstr>PowerPoint Presentation</vt:lpstr>
      <vt:lpstr>PowerPoint Presentation</vt:lpstr>
      <vt:lpstr>The Manitoba Environment</vt:lpstr>
      <vt:lpstr>PowerPoint Presentation</vt:lpstr>
      <vt:lpstr>Plan to Act</vt:lpstr>
      <vt:lpstr>Government of Manitoba Transformation Elements</vt:lpstr>
      <vt:lpstr>The Balanced Scorecard System (BSC)</vt:lpstr>
      <vt:lpstr>The Strategy Execution Puzzle</vt:lpstr>
      <vt:lpstr>Where does balance come into play?</vt:lpstr>
      <vt:lpstr>Balanced Scorecard System – Interlinked Perspectives</vt:lpstr>
      <vt:lpstr>Manitoba’s Strategic Pyramid</vt:lpstr>
      <vt:lpstr>Provincial Strategy Map </vt:lpstr>
      <vt:lpstr>Scorecard Template: Status of Provincial Measures</vt:lpstr>
      <vt:lpstr>Shifting to Outcomes</vt:lpstr>
      <vt:lpstr>Example – City of San Francisco</vt:lpstr>
      <vt:lpstr>PowerPoint Presentation</vt:lpstr>
      <vt:lpstr>Dashboard Progress</vt:lpstr>
      <vt:lpstr>Next Steps</vt:lpstr>
      <vt:lpstr>Take Aways</vt:lpstr>
      <vt:lpstr>Thank You</vt:lpstr>
    </vt:vector>
  </TitlesOfParts>
  <Company>Ergun Kayis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Fournel, Kelly (TBS)</dc:creator>
  <cp:lastModifiedBy>Fournel, Kelly (TBS)</cp:lastModifiedBy>
  <cp:revision>1513</cp:revision>
  <cp:lastPrinted>2018-08-13T14:47:23Z</cp:lastPrinted>
  <dcterms:created xsi:type="dcterms:W3CDTF">2018-04-18T02:54:10Z</dcterms:created>
  <dcterms:modified xsi:type="dcterms:W3CDTF">2019-06-03T19:45:30Z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0x0101005A0D3FF889D9DD44AEEC07C3B3740B43</vt:lpwstr>
  </property>
  <property fmtid="{D5CDD505-2E9C-101B-9397-08002B2CF9AE}" pid="3" name="_dlc_DocIdItemGuid">
    <vt:lpwstr>59d214f8-02e2-4ab1-beec-c82f21f8657d</vt:lpwstr>
  </property>
</Properties>
</file>